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Default Extension="wmv" ContentType="video/x-ms-wmv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492" r:id="rId2"/>
    <p:sldId id="257" r:id="rId3"/>
    <p:sldId id="483" r:id="rId4"/>
    <p:sldId id="276" r:id="rId5"/>
    <p:sldId id="285" r:id="rId6"/>
    <p:sldId id="287" r:id="rId7"/>
    <p:sldId id="286" r:id="rId8"/>
    <p:sldId id="477" r:id="rId9"/>
    <p:sldId id="481" r:id="rId10"/>
    <p:sldId id="289" r:id="rId11"/>
    <p:sldId id="478" r:id="rId12"/>
    <p:sldId id="273" r:id="rId13"/>
    <p:sldId id="479" r:id="rId14"/>
    <p:sldId id="259" r:id="rId15"/>
    <p:sldId id="288" r:id="rId16"/>
    <p:sldId id="270" r:id="rId17"/>
    <p:sldId id="261" r:id="rId18"/>
    <p:sldId id="484" r:id="rId19"/>
    <p:sldId id="485" r:id="rId20"/>
    <p:sldId id="486" r:id="rId21"/>
    <p:sldId id="487" r:id="rId22"/>
    <p:sldId id="488" r:id="rId23"/>
    <p:sldId id="489" r:id="rId24"/>
    <p:sldId id="277" r:id="rId25"/>
    <p:sldId id="278" r:id="rId26"/>
    <p:sldId id="279" r:id="rId27"/>
    <p:sldId id="282" r:id="rId28"/>
    <p:sldId id="266" r:id="rId29"/>
    <p:sldId id="269" r:id="rId3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pos="438" userDrawn="1">
          <p15:clr>
            <a:srgbClr val="A4A3A4"/>
          </p15:clr>
        </p15:guide>
        <p15:guide id="2" orient="horz" pos="232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95" autoAdjust="0"/>
    <p:restoredTop sz="86380" autoAdjust="0"/>
  </p:normalViewPr>
  <p:slideViewPr>
    <p:cSldViewPr snapToGrid="0">
      <p:cViewPr varScale="1">
        <p:scale>
          <a:sx n="69" d="100"/>
          <a:sy n="69" d="100"/>
        </p:scale>
        <p:origin x="-504" y="-108"/>
      </p:cViewPr>
      <p:guideLst>
        <p:guide orient="horz" pos="232"/>
        <p:guide orient="horz" pos="4088"/>
        <p:guide pos="438"/>
        <p:guide pos="7242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892F8-4524-4B00-B24D-A39EA069AD68}" type="doc">
      <dgm:prSet loTypeId="urn:microsoft.com/office/officeart/2005/8/layout/process5" loCatId="process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77EA029-D6D7-4E4D-9F34-28AB8119FF75}" type="pres">
      <dgm:prSet presAssocID="{868892F8-4524-4B00-B24D-A39EA069AD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F75F056-79AE-4237-BE20-C9840EA212F0}" type="presOf" srcId="{868892F8-4524-4B00-B24D-A39EA069AD68}" destId="{877EA029-D6D7-4E4D-9F34-28AB8119FF75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7A4960-0ACA-4854-8C08-50F348EA173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x-none"/>
        </a:p>
      </dgm:t>
    </dgm:pt>
    <dgm:pt modelId="{57736ACF-9D45-430E-AADD-F60BEAD16A82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Оң жүрекшенің дилатациясы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x-none" sz="2400" dirty="0">
            <a:highlight>
              <a:srgbClr val="FFFF00"/>
            </a:highlight>
          </a:endParaRPr>
        </a:p>
      </dgm:t>
    </dgm:pt>
    <dgm:pt modelId="{B3BAE4D9-E290-4E72-B98A-F0496D1D13DF}" type="parTrans" cxnId="{62DC0FDC-A27D-4203-AA23-F5F82240C49E}">
      <dgm:prSet/>
      <dgm:spPr/>
      <dgm:t>
        <a:bodyPr/>
        <a:lstStyle/>
        <a:p>
          <a:endParaRPr lang="x-none"/>
        </a:p>
      </dgm:t>
    </dgm:pt>
    <dgm:pt modelId="{633EEB18-7A9A-4584-A99E-09A861A51A70}" type="sibTrans" cxnId="{62DC0FDC-A27D-4203-AA23-F5F82240C49E}">
      <dgm:prSet/>
      <dgm:spPr/>
      <dgm:t>
        <a:bodyPr/>
        <a:lstStyle/>
        <a:p>
          <a:endParaRPr lang="x-none"/>
        </a:p>
      </dgm:t>
    </dgm:pt>
    <dgm:pt modelId="{850D17BD-8182-4DB3-8FD0-CFE90A0E881B}">
      <dgm:prSet phldrT="[Текст]" custT="1"/>
      <dgm:spPr/>
      <dgm:t>
        <a:bodyPr/>
        <a:lstStyle/>
        <a:p>
          <a:endParaRPr lang="x-none" sz="2000" dirty="0">
            <a:highlight>
              <a:srgbClr val="00FFFF"/>
            </a:highlight>
          </a:endParaRPr>
        </a:p>
      </dgm:t>
    </dgm:pt>
    <dgm:pt modelId="{EF17131B-C3A5-492D-94E5-C87E2B48B188}" type="sibTrans" cxnId="{1A2392E9-4BC8-40F1-9104-D0CD1C853383}">
      <dgm:prSet/>
      <dgm:spPr/>
      <dgm:t>
        <a:bodyPr/>
        <a:lstStyle/>
        <a:p>
          <a:endParaRPr lang="x-none"/>
        </a:p>
      </dgm:t>
    </dgm:pt>
    <dgm:pt modelId="{FC3FA91A-ABA5-4866-BFF1-6099B67F5F3D}" type="parTrans" cxnId="{1A2392E9-4BC8-40F1-9104-D0CD1C853383}">
      <dgm:prSet/>
      <dgm:spPr/>
      <dgm:t>
        <a:bodyPr/>
        <a:lstStyle/>
        <a:p>
          <a:endParaRPr lang="x-none"/>
        </a:p>
      </dgm:t>
    </dgm:pt>
    <dgm:pt modelId="{4111FD8D-869E-413F-A517-68A104AE5C70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Өкпе артериясының дилатациясы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endParaRPr lang="x-none" sz="2400" dirty="0">
            <a:highlight>
              <a:srgbClr val="FFFF00"/>
            </a:highlight>
          </a:endParaRPr>
        </a:p>
      </dgm:t>
    </dgm:pt>
    <dgm:pt modelId="{1F481423-F082-43F2-8030-59B9FC12BDCC}" type="parTrans" cxnId="{840866BD-C604-4A45-9AB7-410E5486BB0D}">
      <dgm:prSet/>
      <dgm:spPr/>
      <dgm:t>
        <a:bodyPr/>
        <a:lstStyle/>
        <a:p>
          <a:endParaRPr lang="x-none"/>
        </a:p>
      </dgm:t>
    </dgm:pt>
    <dgm:pt modelId="{B58D4804-8B68-4687-BF8E-B1E7C5F3B448}" type="sibTrans" cxnId="{840866BD-C604-4A45-9AB7-410E5486BB0D}">
      <dgm:prSet/>
      <dgm:spPr/>
      <dgm:t>
        <a:bodyPr/>
        <a:lstStyle/>
        <a:p>
          <a:endParaRPr lang="x-none"/>
        </a:p>
      </dgm:t>
    </dgm:pt>
    <dgm:pt modelId="{7FA659C8-075F-46C1-84B5-38FD9CE56BBA}">
      <dgm:prSet phldrT="[Текст]"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Өкпе артериясында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систолалық қысым жоғарылауы;</a:t>
          </a:r>
          <a:endParaRPr lang="x-none" sz="2400" dirty="0">
            <a:highlight>
              <a:srgbClr val="FFFF00"/>
            </a:highlight>
          </a:endParaRPr>
        </a:p>
      </dgm:t>
    </dgm:pt>
    <dgm:pt modelId="{8268592D-5318-4D2A-8C6D-8F8C6A031A18}" type="parTrans" cxnId="{888ECA4D-A091-457F-9EB7-CF650D490596}">
      <dgm:prSet/>
      <dgm:spPr/>
      <dgm:t>
        <a:bodyPr/>
        <a:lstStyle/>
        <a:p>
          <a:endParaRPr lang="x-none"/>
        </a:p>
      </dgm:t>
    </dgm:pt>
    <dgm:pt modelId="{9D0316C0-28F2-47DF-A20C-ECBD6B681C9F}" type="sibTrans" cxnId="{888ECA4D-A091-457F-9EB7-CF650D490596}">
      <dgm:prSet/>
      <dgm:spPr/>
      <dgm:t>
        <a:bodyPr/>
        <a:lstStyle/>
        <a:p>
          <a:endParaRPr lang="x-none"/>
        </a:p>
      </dgm:t>
    </dgm:pt>
    <dgm:pt modelId="{DDA53D7D-8E99-4463-A1ED-AB6AC6D4377F}">
      <dgm:prSet phldrT="[Текст]" custT="1"/>
      <dgm:spPr>
        <a:solidFill>
          <a:srgbClr val="FFFF00"/>
        </a:solidFill>
      </dgm:spPr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ru-RU" sz="2400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Оң қарынша дилатациясы</a:t>
          </a:r>
          <a:r>
            <a:rPr lang="ru-RU" sz="2400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</a:p>
        <a:p>
          <a:pPr>
            <a:buFont typeface="Wingdings" panose="05000000000000000000" pitchFamily="2" charset="2"/>
            <a:buChar char="§"/>
          </a:pP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Жүрекшеаралық пердеде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эхо-сигналдың үзілісі;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2400" dirty="0">
            <a:highlight>
              <a:srgbClr val="FFFF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DCCF93-C488-4E70-999B-A3009573F08D}" type="parTrans" cxnId="{151CBC60-D975-4524-9FEC-7F7F0175C239}">
      <dgm:prSet/>
      <dgm:spPr/>
      <dgm:t>
        <a:bodyPr/>
        <a:lstStyle/>
        <a:p>
          <a:endParaRPr lang="x-none"/>
        </a:p>
      </dgm:t>
    </dgm:pt>
    <dgm:pt modelId="{7ADC0D1A-61A9-465B-A58D-76F73FBA62BA}" type="sibTrans" cxnId="{151CBC60-D975-4524-9FEC-7F7F0175C239}">
      <dgm:prSet/>
      <dgm:spPr/>
      <dgm:t>
        <a:bodyPr/>
        <a:lstStyle/>
        <a:p>
          <a:endParaRPr lang="x-none"/>
        </a:p>
      </dgm:t>
    </dgm:pt>
    <dgm:pt modelId="{B23FE671-53A2-4084-9651-26C0F9EB5A02}" type="pres">
      <dgm:prSet presAssocID="{6B7A4960-0ACA-4854-8C08-50F348EA173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1971DFD-798F-466F-9C16-0EDB53D763B8}" type="pres">
      <dgm:prSet presAssocID="{850D17BD-8182-4DB3-8FD0-CFE90A0E881B}" presName="thickLine" presStyleLbl="alignNode1" presStyleIdx="0" presStyleCnt="1"/>
      <dgm:spPr/>
    </dgm:pt>
    <dgm:pt modelId="{2984CB5D-B578-4222-9D08-0E5D6831E3E3}" type="pres">
      <dgm:prSet presAssocID="{850D17BD-8182-4DB3-8FD0-CFE90A0E881B}" presName="horz1" presStyleCnt="0"/>
      <dgm:spPr/>
    </dgm:pt>
    <dgm:pt modelId="{FD82CAE4-5E15-4683-9679-AF48A3ECACFC}" type="pres">
      <dgm:prSet presAssocID="{850D17BD-8182-4DB3-8FD0-CFE90A0E881B}" presName="tx1" presStyleLbl="revTx" presStyleIdx="0" presStyleCnt="5"/>
      <dgm:spPr/>
      <dgm:t>
        <a:bodyPr/>
        <a:lstStyle/>
        <a:p>
          <a:endParaRPr lang="ru-RU"/>
        </a:p>
      </dgm:t>
    </dgm:pt>
    <dgm:pt modelId="{F40CDC73-0883-4780-B1FB-E5302FD15A6D}" type="pres">
      <dgm:prSet presAssocID="{850D17BD-8182-4DB3-8FD0-CFE90A0E881B}" presName="vert1" presStyleCnt="0"/>
      <dgm:spPr/>
    </dgm:pt>
    <dgm:pt modelId="{88804C71-DCF5-4F77-9861-0647051C855F}" type="pres">
      <dgm:prSet presAssocID="{57736ACF-9D45-430E-AADD-F60BEAD16A82}" presName="vertSpace2a" presStyleCnt="0"/>
      <dgm:spPr/>
    </dgm:pt>
    <dgm:pt modelId="{495B0921-1706-4F62-A35B-16F9F89B345B}" type="pres">
      <dgm:prSet presAssocID="{57736ACF-9D45-430E-AADD-F60BEAD16A82}" presName="horz2" presStyleCnt="0"/>
      <dgm:spPr/>
    </dgm:pt>
    <dgm:pt modelId="{C8E46A7D-5404-49DE-8D2F-5E30781D65A4}" type="pres">
      <dgm:prSet presAssocID="{57736ACF-9D45-430E-AADD-F60BEAD16A82}" presName="horzSpace2" presStyleCnt="0"/>
      <dgm:spPr/>
    </dgm:pt>
    <dgm:pt modelId="{DCE09DBC-FD74-4236-A284-68120EA0744F}" type="pres">
      <dgm:prSet presAssocID="{57736ACF-9D45-430E-AADD-F60BEAD16A82}" presName="tx2" presStyleLbl="revTx" presStyleIdx="1" presStyleCnt="5" custLinFactNeighborX="-23342" custLinFactNeighborY="-14696"/>
      <dgm:spPr/>
      <dgm:t>
        <a:bodyPr/>
        <a:lstStyle/>
        <a:p>
          <a:endParaRPr lang="ru-RU"/>
        </a:p>
      </dgm:t>
    </dgm:pt>
    <dgm:pt modelId="{B080A46B-8733-4E1B-A500-6D0C6BBD3F54}" type="pres">
      <dgm:prSet presAssocID="{57736ACF-9D45-430E-AADD-F60BEAD16A82}" presName="vert2" presStyleCnt="0"/>
      <dgm:spPr/>
    </dgm:pt>
    <dgm:pt modelId="{45FEC5B4-A2CA-42C5-B01B-14A2C287C614}" type="pres">
      <dgm:prSet presAssocID="{57736ACF-9D45-430E-AADD-F60BEAD16A82}" presName="thinLine2b" presStyleLbl="callout" presStyleIdx="0" presStyleCnt="4"/>
      <dgm:spPr/>
    </dgm:pt>
    <dgm:pt modelId="{27D4D353-3855-472A-A741-94772EE24019}" type="pres">
      <dgm:prSet presAssocID="{57736ACF-9D45-430E-AADD-F60BEAD16A82}" presName="vertSpace2b" presStyleCnt="0"/>
      <dgm:spPr/>
    </dgm:pt>
    <dgm:pt modelId="{15F95CC6-A6DF-4E8E-B3CA-1B7CCFF09D29}" type="pres">
      <dgm:prSet presAssocID="{4111FD8D-869E-413F-A517-68A104AE5C70}" presName="horz2" presStyleCnt="0"/>
      <dgm:spPr/>
    </dgm:pt>
    <dgm:pt modelId="{AC383FB6-F58F-4132-A5E2-670745498411}" type="pres">
      <dgm:prSet presAssocID="{4111FD8D-869E-413F-A517-68A104AE5C70}" presName="horzSpace2" presStyleCnt="0"/>
      <dgm:spPr/>
    </dgm:pt>
    <dgm:pt modelId="{878C247D-3DB0-4A67-959C-57011B55247F}" type="pres">
      <dgm:prSet presAssocID="{4111FD8D-869E-413F-A517-68A104AE5C70}" presName="tx2" presStyleLbl="revTx" presStyleIdx="2" presStyleCnt="5" custLinFactNeighborX="-23252" custLinFactNeighborY="-21570"/>
      <dgm:spPr/>
      <dgm:t>
        <a:bodyPr/>
        <a:lstStyle/>
        <a:p>
          <a:endParaRPr lang="ru-RU"/>
        </a:p>
      </dgm:t>
    </dgm:pt>
    <dgm:pt modelId="{552C921B-8AE6-4D1B-9CA9-D63CBCF8FBA0}" type="pres">
      <dgm:prSet presAssocID="{4111FD8D-869E-413F-A517-68A104AE5C70}" presName="vert2" presStyleCnt="0"/>
      <dgm:spPr/>
    </dgm:pt>
    <dgm:pt modelId="{26AE8B27-3BBC-4240-80DB-D8FEF48FF5E6}" type="pres">
      <dgm:prSet presAssocID="{4111FD8D-869E-413F-A517-68A104AE5C70}" presName="thinLine2b" presStyleLbl="callout" presStyleIdx="1" presStyleCnt="4"/>
      <dgm:spPr/>
    </dgm:pt>
    <dgm:pt modelId="{0D40014D-4568-4860-8150-7AFA3DBC7DF6}" type="pres">
      <dgm:prSet presAssocID="{4111FD8D-869E-413F-A517-68A104AE5C70}" presName="vertSpace2b" presStyleCnt="0"/>
      <dgm:spPr/>
    </dgm:pt>
    <dgm:pt modelId="{CAA2AB7D-B1D4-41B2-B31A-2E65EEF46C71}" type="pres">
      <dgm:prSet presAssocID="{7FA659C8-075F-46C1-84B5-38FD9CE56BBA}" presName="horz2" presStyleCnt="0"/>
      <dgm:spPr/>
    </dgm:pt>
    <dgm:pt modelId="{0EE61154-A39C-43AC-9F0D-5E21B0BBCEE7}" type="pres">
      <dgm:prSet presAssocID="{7FA659C8-075F-46C1-84B5-38FD9CE56BBA}" presName="horzSpace2" presStyleCnt="0"/>
      <dgm:spPr/>
    </dgm:pt>
    <dgm:pt modelId="{554D8906-C89A-4688-95DE-8BD17DEAA6E9}" type="pres">
      <dgm:prSet presAssocID="{7FA659C8-075F-46C1-84B5-38FD9CE56BBA}" presName="tx2" presStyleLbl="revTx" presStyleIdx="3" presStyleCnt="5" custLinFactNeighborX="-23640" custLinFactNeighborY="-18709"/>
      <dgm:spPr/>
      <dgm:t>
        <a:bodyPr/>
        <a:lstStyle/>
        <a:p>
          <a:endParaRPr lang="ru-RU"/>
        </a:p>
      </dgm:t>
    </dgm:pt>
    <dgm:pt modelId="{CCE84F7D-2809-4FDA-B648-03EC99275361}" type="pres">
      <dgm:prSet presAssocID="{7FA659C8-075F-46C1-84B5-38FD9CE56BBA}" presName="vert2" presStyleCnt="0"/>
      <dgm:spPr/>
    </dgm:pt>
    <dgm:pt modelId="{8AA0F9B6-0727-41D2-AAE5-507A2A7C48F4}" type="pres">
      <dgm:prSet presAssocID="{7FA659C8-075F-46C1-84B5-38FD9CE56BBA}" presName="thinLine2b" presStyleLbl="callout" presStyleIdx="2" presStyleCnt="4" custLinFactY="-900000" custLinFactNeighborX="864" custLinFactNeighborY="-941704"/>
      <dgm:spPr/>
    </dgm:pt>
    <dgm:pt modelId="{53BC24CF-B0C7-4EBA-B9C2-AD6DCF4BCA63}" type="pres">
      <dgm:prSet presAssocID="{7FA659C8-075F-46C1-84B5-38FD9CE56BBA}" presName="vertSpace2b" presStyleCnt="0"/>
      <dgm:spPr/>
    </dgm:pt>
    <dgm:pt modelId="{CB176448-A4BE-4258-962F-8185988B01DC}" type="pres">
      <dgm:prSet presAssocID="{DDA53D7D-8E99-4463-A1ED-AB6AC6D4377F}" presName="horz2" presStyleCnt="0"/>
      <dgm:spPr/>
    </dgm:pt>
    <dgm:pt modelId="{9B6E6C9C-C7D0-456B-B891-67BF36CB1317}" type="pres">
      <dgm:prSet presAssocID="{DDA53D7D-8E99-4463-A1ED-AB6AC6D4377F}" presName="horzSpace2" presStyleCnt="0"/>
      <dgm:spPr/>
    </dgm:pt>
    <dgm:pt modelId="{7EF6AA89-053D-4E43-B3B8-80865468E7E9}" type="pres">
      <dgm:prSet presAssocID="{DDA53D7D-8E99-4463-A1ED-AB6AC6D4377F}" presName="tx2" presStyleLbl="revTx" presStyleIdx="4" presStyleCnt="5" custLinFactNeighborX="-23115" custLinFactNeighborY="-15465"/>
      <dgm:spPr/>
      <dgm:t>
        <a:bodyPr/>
        <a:lstStyle/>
        <a:p>
          <a:endParaRPr lang="ru-RU"/>
        </a:p>
      </dgm:t>
    </dgm:pt>
    <dgm:pt modelId="{FBEA9AE9-790B-4615-9AA4-99C32D8E9AA9}" type="pres">
      <dgm:prSet presAssocID="{DDA53D7D-8E99-4463-A1ED-AB6AC6D4377F}" presName="vert2" presStyleCnt="0"/>
      <dgm:spPr/>
    </dgm:pt>
    <dgm:pt modelId="{EB29A701-E503-48FA-88BF-57A620EF6D5E}" type="pres">
      <dgm:prSet presAssocID="{DDA53D7D-8E99-4463-A1ED-AB6AC6D4377F}" presName="thinLine2b" presStyleLbl="callout" presStyleIdx="3" presStyleCnt="4"/>
      <dgm:spPr/>
    </dgm:pt>
    <dgm:pt modelId="{B0708B94-B82D-40AC-B26A-5B39B3960CB9}" type="pres">
      <dgm:prSet presAssocID="{DDA53D7D-8E99-4463-A1ED-AB6AC6D4377F}" presName="vertSpace2b" presStyleCnt="0"/>
      <dgm:spPr/>
    </dgm:pt>
  </dgm:ptLst>
  <dgm:cxnLst>
    <dgm:cxn modelId="{840866BD-C604-4A45-9AB7-410E5486BB0D}" srcId="{850D17BD-8182-4DB3-8FD0-CFE90A0E881B}" destId="{4111FD8D-869E-413F-A517-68A104AE5C70}" srcOrd="1" destOrd="0" parTransId="{1F481423-F082-43F2-8030-59B9FC12BDCC}" sibTransId="{B58D4804-8B68-4687-BF8E-B1E7C5F3B448}"/>
    <dgm:cxn modelId="{888ECA4D-A091-457F-9EB7-CF650D490596}" srcId="{850D17BD-8182-4DB3-8FD0-CFE90A0E881B}" destId="{7FA659C8-075F-46C1-84B5-38FD9CE56BBA}" srcOrd="2" destOrd="0" parTransId="{8268592D-5318-4D2A-8C6D-8F8C6A031A18}" sibTransId="{9D0316C0-28F2-47DF-A20C-ECBD6B681C9F}"/>
    <dgm:cxn modelId="{31337C76-CC59-46DD-9675-4F5D92F10AAC}" type="presOf" srcId="{4111FD8D-869E-413F-A517-68A104AE5C70}" destId="{878C247D-3DB0-4A67-959C-57011B55247F}" srcOrd="0" destOrd="0" presId="urn:microsoft.com/office/officeart/2008/layout/LinedList"/>
    <dgm:cxn modelId="{151CBC60-D975-4524-9FEC-7F7F0175C239}" srcId="{850D17BD-8182-4DB3-8FD0-CFE90A0E881B}" destId="{DDA53D7D-8E99-4463-A1ED-AB6AC6D4377F}" srcOrd="3" destOrd="0" parTransId="{D7DCCF93-C488-4E70-999B-A3009573F08D}" sibTransId="{7ADC0D1A-61A9-465B-A58D-76F73FBA62BA}"/>
    <dgm:cxn modelId="{63420126-F189-42B3-9A53-D392CF8140F4}" type="presOf" srcId="{DDA53D7D-8E99-4463-A1ED-AB6AC6D4377F}" destId="{7EF6AA89-053D-4E43-B3B8-80865468E7E9}" srcOrd="0" destOrd="0" presId="urn:microsoft.com/office/officeart/2008/layout/LinedList"/>
    <dgm:cxn modelId="{BBA39926-0B49-4CF3-9B16-ED4C65C96EC2}" type="presOf" srcId="{7FA659C8-075F-46C1-84B5-38FD9CE56BBA}" destId="{554D8906-C89A-4688-95DE-8BD17DEAA6E9}" srcOrd="0" destOrd="0" presId="urn:microsoft.com/office/officeart/2008/layout/LinedList"/>
    <dgm:cxn modelId="{2673FB5D-B3D6-4177-A0D8-D764578F5755}" type="presOf" srcId="{850D17BD-8182-4DB3-8FD0-CFE90A0E881B}" destId="{FD82CAE4-5E15-4683-9679-AF48A3ECACFC}" srcOrd="0" destOrd="0" presId="urn:microsoft.com/office/officeart/2008/layout/LinedList"/>
    <dgm:cxn modelId="{1A2392E9-4BC8-40F1-9104-D0CD1C853383}" srcId="{6B7A4960-0ACA-4854-8C08-50F348EA1739}" destId="{850D17BD-8182-4DB3-8FD0-CFE90A0E881B}" srcOrd="0" destOrd="0" parTransId="{FC3FA91A-ABA5-4866-BFF1-6099B67F5F3D}" sibTransId="{EF17131B-C3A5-492D-94E5-C87E2B48B188}"/>
    <dgm:cxn modelId="{62DC0FDC-A27D-4203-AA23-F5F82240C49E}" srcId="{850D17BD-8182-4DB3-8FD0-CFE90A0E881B}" destId="{57736ACF-9D45-430E-AADD-F60BEAD16A82}" srcOrd="0" destOrd="0" parTransId="{B3BAE4D9-E290-4E72-B98A-F0496D1D13DF}" sibTransId="{633EEB18-7A9A-4584-A99E-09A861A51A70}"/>
    <dgm:cxn modelId="{FFBB5235-FDD6-4F4A-8E4F-93A5D85AC92D}" type="presOf" srcId="{6B7A4960-0ACA-4854-8C08-50F348EA1739}" destId="{B23FE671-53A2-4084-9651-26C0F9EB5A02}" srcOrd="0" destOrd="0" presId="urn:microsoft.com/office/officeart/2008/layout/LinedList"/>
    <dgm:cxn modelId="{7E48F608-DDD8-4080-990A-2FB76B3D5139}" type="presOf" srcId="{57736ACF-9D45-430E-AADD-F60BEAD16A82}" destId="{DCE09DBC-FD74-4236-A284-68120EA0744F}" srcOrd="0" destOrd="0" presId="urn:microsoft.com/office/officeart/2008/layout/LinedList"/>
    <dgm:cxn modelId="{436E9747-D4B7-4609-99AB-0F703F0F9C8C}" type="presParOf" srcId="{B23FE671-53A2-4084-9651-26C0F9EB5A02}" destId="{B1971DFD-798F-466F-9C16-0EDB53D763B8}" srcOrd="0" destOrd="0" presId="urn:microsoft.com/office/officeart/2008/layout/LinedList"/>
    <dgm:cxn modelId="{472D6BBA-87EF-40B3-A723-E1D4967D1DE7}" type="presParOf" srcId="{B23FE671-53A2-4084-9651-26C0F9EB5A02}" destId="{2984CB5D-B578-4222-9D08-0E5D6831E3E3}" srcOrd="1" destOrd="0" presId="urn:microsoft.com/office/officeart/2008/layout/LinedList"/>
    <dgm:cxn modelId="{29896D07-F38D-4DCF-9E01-CD6E7DD96D09}" type="presParOf" srcId="{2984CB5D-B578-4222-9D08-0E5D6831E3E3}" destId="{FD82CAE4-5E15-4683-9679-AF48A3ECACFC}" srcOrd="0" destOrd="0" presId="urn:microsoft.com/office/officeart/2008/layout/LinedList"/>
    <dgm:cxn modelId="{361A3E93-26FF-48DC-9172-06A3A4420282}" type="presParOf" srcId="{2984CB5D-B578-4222-9D08-0E5D6831E3E3}" destId="{F40CDC73-0883-4780-B1FB-E5302FD15A6D}" srcOrd="1" destOrd="0" presId="urn:microsoft.com/office/officeart/2008/layout/LinedList"/>
    <dgm:cxn modelId="{82ADCF92-1F95-44D8-ABE6-A783CFB67779}" type="presParOf" srcId="{F40CDC73-0883-4780-B1FB-E5302FD15A6D}" destId="{88804C71-DCF5-4F77-9861-0647051C855F}" srcOrd="0" destOrd="0" presId="urn:microsoft.com/office/officeart/2008/layout/LinedList"/>
    <dgm:cxn modelId="{0640B000-AF00-43EA-A566-89FEA2795AF1}" type="presParOf" srcId="{F40CDC73-0883-4780-B1FB-E5302FD15A6D}" destId="{495B0921-1706-4F62-A35B-16F9F89B345B}" srcOrd="1" destOrd="0" presId="urn:microsoft.com/office/officeart/2008/layout/LinedList"/>
    <dgm:cxn modelId="{9381A131-CD75-49A6-A1FA-68CD0176CDBE}" type="presParOf" srcId="{495B0921-1706-4F62-A35B-16F9F89B345B}" destId="{C8E46A7D-5404-49DE-8D2F-5E30781D65A4}" srcOrd="0" destOrd="0" presId="urn:microsoft.com/office/officeart/2008/layout/LinedList"/>
    <dgm:cxn modelId="{4B17A129-FB1E-4398-A358-D46F42A79820}" type="presParOf" srcId="{495B0921-1706-4F62-A35B-16F9F89B345B}" destId="{DCE09DBC-FD74-4236-A284-68120EA0744F}" srcOrd="1" destOrd="0" presId="urn:microsoft.com/office/officeart/2008/layout/LinedList"/>
    <dgm:cxn modelId="{9341F70F-6ED5-41F1-9207-AE407FA6D742}" type="presParOf" srcId="{495B0921-1706-4F62-A35B-16F9F89B345B}" destId="{B080A46B-8733-4E1B-A500-6D0C6BBD3F54}" srcOrd="2" destOrd="0" presId="urn:microsoft.com/office/officeart/2008/layout/LinedList"/>
    <dgm:cxn modelId="{CD3F336F-0518-43AF-8E49-354F05580947}" type="presParOf" srcId="{F40CDC73-0883-4780-B1FB-E5302FD15A6D}" destId="{45FEC5B4-A2CA-42C5-B01B-14A2C287C614}" srcOrd="2" destOrd="0" presId="urn:microsoft.com/office/officeart/2008/layout/LinedList"/>
    <dgm:cxn modelId="{46885B1F-75E7-4174-A175-60666E571ADF}" type="presParOf" srcId="{F40CDC73-0883-4780-B1FB-E5302FD15A6D}" destId="{27D4D353-3855-472A-A741-94772EE24019}" srcOrd="3" destOrd="0" presId="urn:microsoft.com/office/officeart/2008/layout/LinedList"/>
    <dgm:cxn modelId="{C826F6FB-1BFF-470E-9C53-2C98B7DBAE11}" type="presParOf" srcId="{F40CDC73-0883-4780-B1FB-E5302FD15A6D}" destId="{15F95CC6-A6DF-4E8E-B3CA-1B7CCFF09D29}" srcOrd="4" destOrd="0" presId="urn:microsoft.com/office/officeart/2008/layout/LinedList"/>
    <dgm:cxn modelId="{D3541691-DBCD-4AAA-A0E2-1DCF24B28EC4}" type="presParOf" srcId="{15F95CC6-A6DF-4E8E-B3CA-1B7CCFF09D29}" destId="{AC383FB6-F58F-4132-A5E2-670745498411}" srcOrd="0" destOrd="0" presId="urn:microsoft.com/office/officeart/2008/layout/LinedList"/>
    <dgm:cxn modelId="{5DE59E32-E185-44B5-97A4-5A19F8AA2D1F}" type="presParOf" srcId="{15F95CC6-A6DF-4E8E-B3CA-1B7CCFF09D29}" destId="{878C247D-3DB0-4A67-959C-57011B55247F}" srcOrd="1" destOrd="0" presId="urn:microsoft.com/office/officeart/2008/layout/LinedList"/>
    <dgm:cxn modelId="{73422620-C50C-4680-979B-19AD607BE8B3}" type="presParOf" srcId="{15F95CC6-A6DF-4E8E-B3CA-1B7CCFF09D29}" destId="{552C921B-8AE6-4D1B-9CA9-D63CBCF8FBA0}" srcOrd="2" destOrd="0" presId="urn:microsoft.com/office/officeart/2008/layout/LinedList"/>
    <dgm:cxn modelId="{551A09BF-CBCA-4D8D-9512-9D3F7D86E375}" type="presParOf" srcId="{F40CDC73-0883-4780-B1FB-E5302FD15A6D}" destId="{26AE8B27-3BBC-4240-80DB-D8FEF48FF5E6}" srcOrd="5" destOrd="0" presId="urn:microsoft.com/office/officeart/2008/layout/LinedList"/>
    <dgm:cxn modelId="{42EBDECB-83CA-44B4-B2BA-30BC4E76876E}" type="presParOf" srcId="{F40CDC73-0883-4780-B1FB-E5302FD15A6D}" destId="{0D40014D-4568-4860-8150-7AFA3DBC7DF6}" srcOrd="6" destOrd="0" presId="urn:microsoft.com/office/officeart/2008/layout/LinedList"/>
    <dgm:cxn modelId="{C8990BE0-508D-4FFD-8C98-C398783552B2}" type="presParOf" srcId="{F40CDC73-0883-4780-B1FB-E5302FD15A6D}" destId="{CAA2AB7D-B1D4-41B2-B31A-2E65EEF46C71}" srcOrd="7" destOrd="0" presId="urn:microsoft.com/office/officeart/2008/layout/LinedList"/>
    <dgm:cxn modelId="{80669206-9B1A-4848-ABE3-43ADE48089E2}" type="presParOf" srcId="{CAA2AB7D-B1D4-41B2-B31A-2E65EEF46C71}" destId="{0EE61154-A39C-43AC-9F0D-5E21B0BBCEE7}" srcOrd="0" destOrd="0" presId="urn:microsoft.com/office/officeart/2008/layout/LinedList"/>
    <dgm:cxn modelId="{DA8A744B-6DBE-47FC-A5FF-846D6C5A5792}" type="presParOf" srcId="{CAA2AB7D-B1D4-41B2-B31A-2E65EEF46C71}" destId="{554D8906-C89A-4688-95DE-8BD17DEAA6E9}" srcOrd="1" destOrd="0" presId="urn:microsoft.com/office/officeart/2008/layout/LinedList"/>
    <dgm:cxn modelId="{8F02DABF-C040-4AC5-9E26-3D22D586ED47}" type="presParOf" srcId="{CAA2AB7D-B1D4-41B2-B31A-2E65EEF46C71}" destId="{CCE84F7D-2809-4FDA-B648-03EC99275361}" srcOrd="2" destOrd="0" presId="urn:microsoft.com/office/officeart/2008/layout/LinedList"/>
    <dgm:cxn modelId="{00FA43BD-1AA6-462B-AF8A-BCCBED360084}" type="presParOf" srcId="{F40CDC73-0883-4780-B1FB-E5302FD15A6D}" destId="{8AA0F9B6-0727-41D2-AAE5-507A2A7C48F4}" srcOrd="8" destOrd="0" presId="urn:microsoft.com/office/officeart/2008/layout/LinedList"/>
    <dgm:cxn modelId="{4D5CEDF3-902B-4786-94B6-97C1DD10196C}" type="presParOf" srcId="{F40CDC73-0883-4780-B1FB-E5302FD15A6D}" destId="{53BC24CF-B0C7-4EBA-B9C2-AD6DCF4BCA63}" srcOrd="9" destOrd="0" presId="urn:microsoft.com/office/officeart/2008/layout/LinedList"/>
    <dgm:cxn modelId="{B73DBCB4-71CF-4719-9755-73155D28DFD7}" type="presParOf" srcId="{F40CDC73-0883-4780-B1FB-E5302FD15A6D}" destId="{CB176448-A4BE-4258-962F-8185988B01DC}" srcOrd="10" destOrd="0" presId="urn:microsoft.com/office/officeart/2008/layout/LinedList"/>
    <dgm:cxn modelId="{40B29E8D-0B06-470C-A997-A491232FAB87}" type="presParOf" srcId="{CB176448-A4BE-4258-962F-8185988B01DC}" destId="{9B6E6C9C-C7D0-456B-B891-67BF36CB1317}" srcOrd="0" destOrd="0" presId="urn:microsoft.com/office/officeart/2008/layout/LinedList"/>
    <dgm:cxn modelId="{B80178C7-CEC9-410A-9630-4527CF29FA52}" type="presParOf" srcId="{CB176448-A4BE-4258-962F-8185988B01DC}" destId="{7EF6AA89-053D-4E43-B3B8-80865468E7E9}" srcOrd="1" destOrd="0" presId="urn:microsoft.com/office/officeart/2008/layout/LinedList"/>
    <dgm:cxn modelId="{7C3EEC1D-12E5-46AE-9FEA-BB3C968196D4}" type="presParOf" srcId="{CB176448-A4BE-4258-962F-8185988B01DC}" destId="{FBEA9AE9-790B-4615-9AA4-99C32D8E9AA9}" srcOrd="2" destOrd="0" presId="urn:microsoft.com/office/officeart/2008/layout/LinedList"/>
    <dgm:cxn modelId="{2F0B4519-BCB6-45B3-AFBA-476D480BA7A9}" type="presParOf" srcId="{F40CDC73-0883-4780-B1FB-E5302FD15A6D}" destId="{EB29A701-E503-48FA-88BF-57A620EF6D5E}" srcOrd="11" destOrd="0" presId="urn:microsoft.com/office/officeart/2008/layout/LinedList"/>
    <dgm:cxn modelId="{0D48C356-CE78-4920-857F-9AF4D26F8A02}" type="presParOf" srcId="{F40CDC73-0883-4780-B1FB-E5302FD15A6D}" destId="{B0708B94-B82D-40AC-B26A-5B39B3960CB9}" srcOrd="12" destOrd="0" presId="urn:microsoft.com/office/officeart/2008/layout/LinedList"/>
  </dgm:cxnLst>
  <dgm:bg>
    <a:solidFill>
      <a:schemeClr val="accent6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6E7BCD-2AED-4EC2-8CFE-AB2F3A591F41}" type="doc">
      <dgm:prSet loTypeId="urn:microsoft.com/office/officeart/2005/8/layout/matrix1" loCatId="matrix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x-none"/>
        </a:p>
      </dgm:t>
    </dgm:pt>
    <dgm:pt modelId="{52E5C73B-E0D2-4DDB-BA0D-D55CF13EC846}">
      <dgm:prSet phldrT="[Текст]" custT="1"/>
      <dgm:spPr/>
      <dgm:t>
        <a:bodyPr/>
        <a:lstStyle/>
        <a:p>
          <a:r>
            <a:rPr lang="ru-RU" sz="2400" b="1" i="1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Хирургиялық </a:t>
          </a:r>
          <a:r>
            <a:rPr lang="ru-RU" sz="2400" b="1" i="1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ем </a:t>
          </a:r>
          <a:r>
            <a:rPr lang="ru-RU" sz="2400" b="1" i="1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көрсеткіштері</a:t>
          </a:r>
          <a:r>
            <a:rPr lang="ru-RU" sz="2400" b="1" i="1" dirty="0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x-none" sz="2400" dirty="0">
            <a:highlight>
              <a:srgbClr val="FFFF00"/>
            </a:highlight>
          </a:endParaRPr>
        </a:p>
      </dgm:t>
    </dgm:pt>
    <dgm:pt modelId="{D4CC424F-601F-4E45-8E8A-0B4BD9D32A6A}" type="parTrans" cxnId="{E0A21049-C456-4D71-9CA7-25F4292BD11A}">
      <dgm:prSet/>
      <dgm:spPr/>
      <dgm:t>
        <a:bodyPr/>
        <a:lstStyle/>
        <a:p>
          <a:endParaRPr lang="x-none"/>
        </a:p>
      </dgm:t>
    </dgm:pt>
    <dgm:pt modelId="{6DE5E8CE-542C-4FCC-AD34-6D9D9B2A7BFB}" type="sibTrans" cxnId="{E0A21049-C456-4D71-9CA7-25F4292BD11A}">
      <dgm:prSet/>
      <dgm:spPr/>
      <dgm:t>
        <a:bodyPr/>
        <a:lstStyle/>
        <a:p>
          <a:endParaRPr lang="x-none"/>
        </a:p>
      </dgm:t>
    </dgm:pt>
    <dgm:pt modelId="{1A38D14D-D8D9-49C6-B7E1-0E5455EEB971}">
      <dgm:prSet phldrT="[Текст]" custT="1"/>
      <dgm:spPr/>
      <dgm:t>
        <a:bodyPr/>
        <a:lstStyle/>
        <a:p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Оң жүрекше дилатациясы</a:t>
          </a:r>
          <a:endParaRPr lang="x-none" sz="2400" dirty="0"/>
        </a:p>
      </dgm:t>
    </dgm:pt>
    <dgm:pt modelId="{CF48B808-5ABE-49F5-B3F2-9F8CB45BD0C4}" type="parTrans" cxnId="{13FBECC9-A440-4C73-81C4-E86526FEAFA6}">
      <dgm:prSet/>
      <dgm:spPr/>
      <dgm:t>
        <a:bodyPr/>
        <a:lstStyle/>
        <a:p>
          <a:endParaRPr lang="x-none"/>
        </a:p>
      </dgm:t>
    </dgm:pt>
    <dgm:pt modelId="{F0F18D9A-CDA9-40CC-88EE-7B8987495889}" type="sibTrans" cxnId="{13FBECC9-A440-4C73-81C4-E86526FEAFA6}">
      <dgm:prSet/>
      <dgm:spPr/>
      <dgm:t>
        <a:bodyPr/>
        <a:lstStyle/>
        <a:p>
          <a:endParaRPr lang="x-none"/>
        </a:p>
      </dgm:t>
    </dgm:pt>
    <dgm:pt modelId="{AE7A81EB-2C68-4599-AF01-98975E0520A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Дефект 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диаметрі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5 мм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және одан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үлкен</a:t>
          </a:r>
          <a:endParaRPr lang="x-none" sz="2400" dirty="0"/>
        </a:p>
      </dgm:t>
    </dgm:pt>
    <dgm:pt modelId="{54A8F076-F3DA-4617-AB74-91F7304DDE1F}" type="parTrans" cxnId="{8C94483E-4082-40C8-87DA-E0C439BA5FC3}">
      <dgm:prSet/>
      <dgm:spPr/>
      <dgm:t>
        <a:bodyPr/>
        <a:lstStyle/>
        <a:p>
          <a:endParaRPr lang="x-none"/>
        </a:p>
      </dgm:t>
    </dgm:pt>
    <dgm:pt modelId="{D69781E4-032F-4236-B846-207BB25AC525}" type="sibTrans" cxnId="{8C94483E-4082-40C8-87DA-E0C439BA5FC3}">
      <dgm:prSet/>
      <dgm:spPr/>
      <dgm:t>
        <a:bodyPr/>
        <a:lstStyle/>
        <a:p>
          <a:endParaRPr lang="x-none"/>
        </a:p>
      </dgm:t>
    </dgm:pt>
    <dgm:pt modelId="{5609137E-39C4-4DF9-90E3-6793A5C7FCCC}">
      <dgm:prSet phldrT="[Текст]" custT="1"/>
      <dgm:spPr/>
      <dgm:t>
        <a:bodyPr/>
        <a:lstStyle/>
        <a:p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Оң динамиканың болмауы</a:t>
          </a:r>
          <a:endParaRPr lang="x-none" sz="2400" dirty="0"/>
        </a:p>
      </dgm:t>
    </dgm:pt>
    <dgm:pt modelId="{DB839E07-9461-49E6-A5AF-856756C31266}" type="parTrans" cxnId="{65CB99FC-6898-4517-AA3F-6EEFC9C66A06}">
      <dgm:prSet/>
      <dgm:spPr/>
      <dgm:t>
        <a:bodyPr/>
        <a:lstStyle/>
        <a:p>
          <a:endParaRPr lang="x-none"/>
        </a:p>
      </dgm:t>
    </dgm:pt>
    <dgm:pt modelId="{16F9114C-1A41-410F-B2E6-EB02A0FC7901}" type="sibTrans" cxnId="{65CB99FC-6898-4517-AA3F-6EEFC9C66A06}">
      <dgm:prSet/>
      <dgm:spPr/>
      <dgm:t>
        <a:bodyPr/>
        <a:lstStyle/>
        <a:p>
          <a:endParaRPr lang="x-none"/>
        </a:p>
      </dgm:t>
    </dgm:pt>
    <dgm:pt modelId="{19C64B96-442A-41BF-990E-C2D6399ADE91}">
      <dgm:prSet phldrT="[Текст]" custT="1"/>
      <dgm:spPr/>
      <dgm:t>
        <a:bodyPr/>
        <a:lstStyle/>
        <a:p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Өкпелік </a:t>
          </a:r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гипертензия </a:t>
          </a:r>
          <a:r>
            <a:rPr lang="ru-RU" sz="2400" dirty="0" err="1" smtClean="0">
              <a:latin typeface="Times New Roman" pitchFamily="18" charset="0"/>
              <a:cs typeface="Times New Roman" pitchFamily="18" charset="0"/>
            </a:rPr>
            <a:t>белгілері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7012CD9F-2657-49F1-AE2D-18F6639B518A}" type="parTrans" cxnId="{1258205B-A483-4409-BD75-F38329D598A1}">
      <dgm:prSet/>
      <dgm:spPr/>
      <dgm:t>
        <a:bodyPr/>
        <a:lstStyle/>
        <a:p>
          <a:endParaRPr lang="x-none"/>
        </a:p>
      </dgm:t>
    </dgm:pt>
    <dgm:pt modelId="{E07C4715-D907-434E-A1ED-4EB18180262D}" type="sibTrans" cxnId="{1258205B-A483-4409-BD75-F38329D598A1}">
      <dgm:prSet/>
      <dgm:spPr/>
      <dgm:t>
        <a:bodyPr/>
        <a:lstStyle/>
        <a:p>
          <a:endParaRPr lang="x-none"/>
        </a:p>
      </dgm:t>
    </dgm:pt>
    <dgm:pt modelId="{D452D0F7-0699-4976-A57A-15EF2AA084D0}" type="pres">
      <dgm:prSet presAssocID="{CE6E7BCD-2AED-4EC2-8CFE-AB2F3A591F4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E0FF8C-2582-41C4-899D-E6BAE5EF4895}" type="pres">
      <dgm:prSet presAssocID="{CE6E7BCD-2AED-4EC2-8CFE-AB2F3A591F41}" presName="matrix" presStyleCnt="0"/>
      <dgm:spPr/>
    </dgm:pt>
    <dgm:pt modelId="{96CBFA75-0814-4382-AA9E-E9B7941391D5}" type="pres">
      <dgm:prSet presAssocID="{CE6E7BCD-2AED-4EC2-8CFE-AB2F3A591F41}" presName="tile1" presStyleLbl="node1" presStyleIdx="0" presStyleCnt="4"/>
      <dgm:spPr/>
      <dgm:t>
        <a:bodyPr/>
        <a:lstStyle/>
        <a:p>
          <a:endParaRPr lang="ru-RU"/>
        </a:p>
      </dgm:t>
    </dgm:pt>
    <dgm:pt modelId="{F080DBC2-C12C-4132-8F72-11BAE7417324}" type="pres">
      <dgm:prSet presAssocID="{CE6E7BCD-2AED-4EC2-8CFE-AB2F3A591F4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AC7D0-590B-41F3-BB6D-8CB878BDEE0A}" type="pres">
      <dgm:prSet presAssocID="{CE6E7BCD-2AED-4EC2-8CFE-AB2F3A591F41}" presName="tile2" presStyleLbl="node1" presStyleIdx="1" presStyleCnt="4"/>
      <dgm:spPr/>
      <dgm:t>
        <a:bodyPr/>
        <a:lstStyle/>
        <a:p>
          <a:endParaRPr lang="ru-RU"/>
        </a:p>
      </dgm:t>
    </dgm:pt>
    <dgm:pt modelId="{0A5C72E5-0959-4828-A318-6B6B9760A5B5}" type="pres">
      <dgm:prSet presAssocID="{CE6E7BCD-2AED-4EC2-8CFE-AB2F3A591F4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BA497-83CF-4DD8-BA08-CF30DC9B3626}" type="pres">
      <dgm:prSet presAssocID="{CE6E7BCD-2AED-4EC2-8CFE-AB2F3A591F41}" presName="tile3" presStyleLbl="node1" presStyleIdx="2" presStyleCnt="4" custLinFactNeighborX="-393" custLinFactNeighborY="1782"/>
      <dgm:spPr/>
      <dgm:t>
        <a:bodyPr/>
        <a:lstStyle/>
        <a:p>
          <a:endParaRPr lang="ru-RU"/>
        </a:p>
      </dgm:t>
    </dgm:pt>
    <dgm:pt modelId="{0D7FE7EB-7DA8-4D12-9D0E-D7BEB395C2E8}" type="pres">
      <dgm:prSet presAssocID="{CE6E7BCD-2AED-4EC2-8CFE-AB2F3A591F4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33BE8-A4ED-4943-A72F-01A2DAB50A77}" type="pres">
      <dgm:prSet presAssocID="{CE6E7BCD-2AED-4EC2-8CFE-AB2F3A591F41}" presName="tile4" presStyleLbl="node1" presStyleIdx="3" presStyleCnt="4"/>
      <dgm:spPr/>
      <dgm:t>
        <a:bodyPr/>
        <a:lstStyle/>
        <a:p>
          <a:endParaRPr lang="ru-RU"/>
        </a:p>
      </dgm:t>
    </dgm:pt>
    <dgm:pt modelId="{77175736-2EDF-485F-B30C-BE0E82A9DF83}" type="pres">
      <dgm:prSet presAssocID="{CE6E7BCD-2AED-4EC2-8CFE-AB2F3A591F4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01743-F87A-4ACD-A6AB-CD9A636B63B4}" type="pres">
      <dgm:prSet presAssocID="{CE6E7BCD-2AED-4EC2-8CFE-AB2F3A591F41}" presName="centerTile" presStyleLbl="fgShp" presStyleIdx="0" presStyleCnt="1" custScaleX="15217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13FBECC9-A440-4C73-81C4-E86526FEAFA6}" srcId="{52E5C73B-E0D2-4DDB-BA0D-D55CF13EC846}" destId="{1A38D14D-D8D9-49C6-B7E1-0E5455EEB971}" srcOrd="0" destOrd="0" parTransId="{CF48B808-5ABE-49F5-B3F2-9F8CB45BD0C4}" sibTransId="{F0F18D9A-CDA9-40CC-88EE-7B8987495889}"/>
    <dgm:cxn modelId="{39C4367E-AED0-4B29-85CD-3F59AD8F3C10}" type="presOf" srcId="{1A38D14D-D8D9-49C6-B7E1-0E5455EEB971}" destId="{F080DBC2-C12C-4132-8F72-11BAE7417324}" srcOrd="1" destOrd="0" presId="urn:microsoft.com/office/officeart/2005/8/layout/matrix1"/>
    <dgm:cxn modelId="{54F87D04-3740-442E-862A-B8C6A20789FD}" type="presOf" srcId="{CE6E7BCD-2AED-4EC2-8CFE-AB2F3A591F41}" destId="{D452D0F7-0699-4976-A57A-15EF2AA084D0}" srcOrd="0" destOrd="0" presId="urn:microsoft.com/office/officeart/2005/8/layout/matrix1"/>
    <dgm:cxn modelId="{9ABB243C-9F89-4F35-AE87-A9F36943B1FA}" type="presOf" srcId="{19C64B96-442A-41BF-990E-C2D6399ADE91}" destId="{77175736-2EDF-485F-B30C-BE0E82A9DF83}" srcOrd="1" destOrd="0" presId="urn:microsoft.com/office/officeart/2005/8/layout/matrix1"/>
    <dgm:cxn modelId="{847D693F-6B90-4712-B8C1-D04E71AB0F5D}" type="presOf" srcId="{1A38D14D-D8D9-49C6-B7E1-0E5455EEB971}" destId="{96CBFA75-0814-4382-AA9E-E9B7941391D5}" srcOrd="0" destOrd="0" presId="urn:microsoft.com/office/officeart/2005/8/layout/matrix1"/>
    <dgm:cxn modelId="{3659AB2A-CF05-498F-9E47-07C96AB22A88}" type="presOf" srcId="{5609137E-39C4-4DF9-90E3-6793A5C7FCCC}" destId="{20BBA497-83CF-4DD8-BA08-CF30DC9B3626}" srcOrd="0" destOrd="0" presId="urn:microsoft.com/office/officeart/2005/8/layout/matrix1"/>
    <dgm:cxn modelId="{8C94483E-4082-40C8-87DA-E0C439BA5FC3}" srcId="{52E5C73B-E0D2-4DDB-BA0D-D55CF13EC846}" destId="{AE7A81EB-2C68-4599-AF01-98975E0520AF}" srcOrd="1" destOrd="0" parTransId="{54A8F076-F3DA-4617-AB74-91F7304DDE1F}" sibTransId="{D69781E4-032F-4236-B846-207BB25AC525}"/>
    <dgm:cxn modelId="{8CA58759-B53D-461C-A854-A8070EB2A046}" type="presOf" srcId="{5609137E-39C4-4DF9-90E3-6793A5C7FCCC}" destId="{0D7FE7EB-7DA8-4D12-9D0E-D7BEB395C2E8}" srcOrd="1" destOrd="0" presId="urn:microsoft.com/office/officeart/2005/8/layout/matrix1"/>
    <dgm:cxn modelId="{D3073307-F8B4-403A-AF61-0393AEDCD6DD}" type="presOf" srcId="{AE7A81EB-2C68-4599-AF01-98975E0520AF}" destId="{0A5C72E5-0959-4828-A318-6B6B9760A5B5}" srcOrd="1" destOrd="0" presId="urn:microsoft.com/office/officeart/2005/8/layout/matrix1"/>
    <dgm:cxn modelId="{6137CC39-D8CD-41F5-982A-45107C85AE7D}" type="presOf" srcId="{52E5C73B-E0D2-4DDB-BA0D-D55CF13EC846}" destId="{79001743-F87A-4ACD-A6AB-CD9A636B63B4}" srcOrd="0" destOrd="0" presId="urn:microsoft.com/office/officeart/2005/8/layout/matrix1"/>
    <dgm:cxn modelId="{D125D76C-DBAB-426B-BD91-7A36813113AB}" type="presOf" srcId="{19C64B96-442A-41BF-990E-C2D6399ADE91}" destId="{8C233BE8-A4ED-4943-A72F-01A2DAB50A77}" srcOrd="0" destOrd="0" presId="urn:microsoft.com/office/officeart/2005/8/layout/matrix1"/>
    <dgm:cxn modelId="{E0A21049-C456-4D71-9CA7-25F4292BD11A}" srcId="{CE6E7BCD-2AED-4EC2-8CFE-AB2F3A591F41}" destId="{52E5C73B-E0D2-4DDB-BA0D-D55CF13EC846}" srcOrd="0" destOrd="0" parTransId="{D4CC424F-601F-4E45-8E8A-0B4BD9D32A6A}" sibTransId="{6DE5E8CE-542C-4FCC-AD34-6D9D9B2A7BFB}"/>
    <dgm:cxn modelId="{DAE6A7E5-61C9-4352-B1B7-45E18B513FBE}" type="presOf" srcId="{AE7A81EB-2C68-4599-AF01-98975E0520AF}" destId="{FFEAC7D0-590B-41F3-BB6D-8CB878BDEE0A}" srcOrd="0" destOrd="0" presId="urn:microsoft.com/office/officeart/2005/8/layout/matrix1"/>
    <dgm:cxn modelId="{1258205B-A483-4409-BD75-F38329D598A1}" srcId="{52E5C73B-E0D2-4DDB-BA0D-D55CF13EC846}" destId="{19C64B96-442A-41BF-990E-C2D6399ADE91}" srcOrd="3" destOrd="0" parTransId="{7012CD9F-2657-49F1-AE2D-18F6639B518A}" sibTransId="{E07C4715-D907-434E-A1ED-4EB18180262D}"/>
    <dgm:cxn modelId="{65CB99FC-6898-4517-AA3F-6EEFC9C66A06}" srcId="{52E5C73B-E0D2-4DDB-BA0D-D55CF13EC846}" destId="{5609137E-39C4-4DF9-90E3-6793A5C7FCCC}" srcOrd="2" destOrd="0" parTransId="{DB839E07-9461-49E6-A5AF-856756C31266}" sibTransId="{16F9114C-1A41-410F-B2E6-EB02A0FC7901}"/>
    <dgm:cxn modelId="{62697791-391C-4E3B-AFF5-1D48BA565F63}" type="presParOf" srcId="{D452D0F7-0699-4976-A57A-15EF2AA084D0}" destId="{49E0FF8C-2582-41C4-899D-E6BAE5EF4895}" srcOrd="0" destOrd="0" presId="urn:microsoft.com/office/officeart/2005/8/layout/matrix1"/>
    <dgm:cxn modelId="{2C3FFBD4-29A6-4F5F-85A1-8270672BE9E0}" type="presParOf" srcId="{49E0FF8C-2582-41C4-899D-E6BAE5EF4895}" destId="{96CBFA75-0814-4382-AA9E-E9B7941391D5}" srcOrd="0" destOrd="0" presId="urn:microsoft.com/office/officeart/2005/8/layout/matrix1"/>
    <dgm:cxn modelId="{20C43F81-DF1D-4999-AE70-AC2D09D85F11}" type="presParOf" srcId="{49E0FF8C-2582-41C4-899D-E6BAE5EF4895}" destId="{F080DBC2-C12C-4132-8F72-11BAE7417324}" srcOrd="1" destOrd="0" presId="urn:microsoft.com/office/officeart/2005/8/layout/matrix1"/>
    <dgm:cxn modelId="{B2941B22-7775-43E0-87B7-0CA6C544C2AF}" type="presParOf" srcId="{49E0FF8C-2582-41C4-899D-E6BAE5EF4895}" destId="{FFEAC7D0-590B-41F3-BB6D-8CB878BDEE0A}" srcOrd="2" destOrd="0" presId="urn:microsoft.com/office/officeart/2005/8/layout/matrix1"/>
    <dgm:cxn modelId="{9961AE6F-F867-48BC-ABB1-BE1895C673FC}" type="presParOf" srcId="{49E0FF8C-2582-41C4-899D-E6BAE5EF4895}" destId="{0A5C72E5-0959-4828-A318-6B6B9760A5B5}" srcOrd="3" destOrd="0" presId="urn:microsoft.com/office/officeart/2005/8/layout/matrix1"/>
    <dgm:cxn modelId="{968F990F-74BD-4E63-BE0E-1EC3B684EC0B}" type="presParOf" srcId="{49E0FF8C-2582-41C4-899D-E6BAE5EF4895}" destId="{20BBA497-83CF-4DD8-BA08-CF30DC9B3626}" srcOrd="4" destOrd="0" presId="urn:microsoft.com/office/officeart/2005/8/layout/matrix1"/>
    <dgm:cxn modelId="{DB9F9512-3453-440F-84F7-9DF29147967C}" type="presParOf" srcId="{49E0FF8C-2582-41C4-899D-E6BAE5EF4895}" destId="{0D7FE7EB-7DA8-4D12-9D0E-D7BEB395C2E8}" srcOrd="5" destOrd="0" presId="urn:microsoft.com/office/officeart/2005/8/layout/matrix1"/>
    <dgm:cxn modelId="{7B6C51F9-7558-4AD4-BFBE-C9B117E20E8F}" type="presParOf" srcId="{49E0FF8C-2582-41C4-899D-E6BAE5EF4895}" destId="{8C233BE8-A4ED-4943-A72F-01A2DAB50A77}" srcOrd="6" destOrd="0" presId="urn:microsoft.com/office/officeart/2005/8/layout/matrix1"/>
    <dgm:cxn modelId="{289A8AC3-447F-4025-A737-725C97D0E3DB}" type="presParOf" srcId="{49E0FF8C-2582-41C4-899D-E6BAE5EF4895}" destId="{77175736-2EDF-485F-B30C-BE0E82A9DF83}" srcOrd="7" destOrd="0" presId="urn:microsoft.com/office/officeart/2005/8/layout/matrix1"/>
    <dgm:cxn modelId="{282515AF-EDC6-46AD-A3B5-1496575320D8}" type="presParOf" srcId="{D452D0F7-0699-4976-A57A-15EF2AA084D0}" destId="{79001743-F87A-4ACD-A6AB-CD9A636B63B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6E7BCD-2AED-4EC2-8CFE-AB2F3A591F41}" type="doc">
      <dgm:prSet loTypeId="urn:microsoft.com/office/officeart/2005/8/layout/matrix1" loCatId="matrix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x-none"/>
        </a:p>
      </dgm:t>
    </dgm:pt>
    <dgm:pt modelId="{52E5C73B-E0D2-4DDB-BA0D-D55CF13EC846}">
      <dgm:prSet phldrT="[Текст]"/>
      <dgm:spPr/>
      <dgm:t>
        <a:bodyPr/>
        <a:lstStyle/>
        <a:p>
          <a:r>
            <a:rPr lang="ru-RU" b="1" i="1" dirty="0" err="1" smtClean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Операциялар</a:t>
          </a:r>
          <a:endParaRPr lang="x-none" dirty="0">
            <a:highlight>
              <a:srgbClr val="FFFF00"/>
            </a:highlight>
          </a:endParaRPr>
        </a:p>
      </dgm:t>
    </dgm:pt>
    <dgm:pt modelId="{D4CC424F-601F-4E45-8E8A-0B4BD9D32A6A}" type="parTrans" cxnId="{E0A21049-C456-4D71-9CA7-25F4292BD11A}">
      <dgm:prSet/>
      <dgm:spPr/>
      <dgm:t>
        <a:bodyPr/>
        <a:lstStyle/>
        <a:p>
          <a:endParaRPr lang="x-none"/>
        </a:p>
      </dgm:t>
    </dgm:pt>
    <dgm:pt modelId="{6DE5E8CE-542C-4FCC-AD34-6D9D9B2A7BFB}" type="sibTrans" cxnId="{E0A21049-C456-4D71-9CA7-25F4292BD11A}">
      <dgm:prSet/>
      <dgm:spPr/>
      <dgm:t>
        <a:bodyPr/>
        <a:lstStyle/>
        <a:p>
          <a:endParaRPr lang="x-none"/>
        </a:p>
      </dgm:t>
    </dgm:pt>
    <dgm:pt modelId="{1A38D14D-D8D9-49C6-B7E1-0E5455EEB971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Окклюдермен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эндоваскулярлы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жабу</a:t>
          </a:r>
          <a:endParaRPr lang="x-none" dirty="0"/>
        </a:p>
      </dgm:t>
    </dgm:pt>
    <dgm:pt modelId="{CF48B808-5ABE-49F5-B3F2-9F8CB45BD0C4}" type="parTrans" cxnId="{13FBECC9-A440-4C73-81C4-E86526FEAFA6}">
      <dgm:prSet/>
      <dgm:spPr/>
      <dgm:t>
        <a:bodyPr/>
        <a:lstStyle/>
        <a:p>
          <a:endParaRPr lang="x-none"/>
        </a:p>
      </dgm:t>
    </dgm:pt>
    <dgm:pt modelId="{F0F18D9A-CDA9-40CC-88EE-7B8987495889}" type="sibTrans" cxnId="{13FBECC9-A440-4C73-81C4-E86526FEAFA6}">
      <dgm:prSet/>
      <dgm:spPr/>
      <dgm:t>
        <a:bodyPr/>
        <a:lstStyle/>
        <a:p>
          <a:endParaRPr lang="x-none"/>
        </a:p>
      </dgm:t>
    </dgm:pt>
    <dgm:pt modelId="{AE7A81EB-2C68-4599-AF01-98975E0520AF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Жабынды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материалмен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жабу</a:t>
          </a:r>
          <a:endParaRPr lang="x-none" dirty="0"/>
        </a:p>
      </dgm:t>
    </dgm:pt>
    <dgm:pt modelId="{54A8F076-F3DA-4617-AB74-91F7304DDE1F}" type="parTrans" cxnId="{8C94483E-4082-40C8-87DA-E0C439BA5FC3}">
      <dgm:prSet/>
      <dgm:spPr/>
      <dgm:t>
        <a:bodyPr/>
        <a:lstStyle/>
        <a:p>
          <a:endParaRPr lang="x-none"/>
        </a:p>
      </dgm:t>
    </dgm:pt>
    <dgm:pt modelId="{D69781E4-032F-4236-B846-207BB25AC525}" type="sibTrans" cxnId="{8C94483E-4082-40C8-87DA-E0C439BA5FC3}">
      <dgm:prSet/>
      <dgm:spPr/>
      <dgm:t>
        <a:bodyPr/>
        <a:lstStyle/>
        <a:p>
          <a:endParaRPr lang="x-none"/>
        </a:p>
      </dgm:t>
    </dgm:pt>
    <dgm:pt modelId="{5609137E-39C4-4DF9-90E3-6793A5C7FCCC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Тігіс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салу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арқылы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жабу</a:t>
          </a:r>
          <a:endParaRPr lang="x-none" dirty="0"/>
        </a:p>
      </dgm:t>
    </dgm:pt>
    <dgm:pt modelId="{DB839E07-9461-49E6-A5AF-856756C31266}" type="parTrans" cxnId="{65CB99FC-6898-4517-AA3F-6EEFC9C66A06}">
      <dgm:prSet/>
      <dgm:spPr/>
      <dgm:t>
        <a:bodyPr/>
        <a:lstStyle/>
        <a:p>
          <a:endParaRPr lang="x-none"/>
        </a:p>
      </dgm:t>
    </dgm:pt>
    <dgm:pt modelId="{16F9114C-1A41-410F-B2E6-EB02A0FC7901}" type="sibTrans" cxnId="{65CB99FC-6898-4517-AA3F-6EEFC9C66A06}">
      <dgm:prSet/>
      <dgm:spPr/>
      <dgm:t>
        <a:bodyPr/>
        <a:lstStyle/>
        <a:p>
          <a:endParaRPr lang="x-none"/>
        </a:p>
      </dgm:t>
    </dgm:pt>
    <dgm:pt modelId="{19C64B96-442A-41BF-990E-C2D6399ADE91}">
      <dgm:prSet phldrT="[Текст]"/>
      <dgm:spPr/>
      <dgm:t>
        <a:bodyPr/>
        <a:lstStyle/>
        <a:p>
          <a:r>
            <a:rPr lang="ru-RU" b="1" i="1" dirty="0" smtClean="0">
              <a:highlight>
                <a:srgbClr val="00FFFF"/>
              </a:highlight>
              <a:latin typeface="Times New Roman" pitchFamily="18" charset="0"/>
              <a:cs typeface="Times New Roman" pitchFamily="18" charset="0"/>
            </a:rPr>
            <a:t> </a:t>
          </a:r>
          <a:endParaRPr lang="x-none" i="1" dirty="0">
            <a:highlight>
              <a:srgbClr val="00FFFF"/>
            </a:highlight>
          </a:endParaRPr>
        </a:p>
      </dgm:t>
    </dgm:pt>
    <dgm:pt modelId="{7012CD9F-2657-49F1-AE2D-18F6639B518A}" type="parTrans" cxnId="{1258205B-A483-4409-BD75-F38329D598A1}">
      <dgm:prSet/>
      <dgm:spPr/>
      <dgm:t>
        <a:bodyPr/>
        <a:lstStyle/>
        <a:p>
          <a:endParaRPr lang="x-none"/>
        </a:p>
      </dgm:t>
    </dgm:pt>
    <dgm:pt modelId="{E07C4715-D907-434E-A1ED-4EB18180262D}" type="sibTrans" cxnId="{1258205B-A483-4409-BD75-F38329D598A1}">
      <dgm:prSet/>
      <dgm:spPr/>
      <dgm:t>
        <a:bodyPr/>
        <a:lstStyle/>
        <a:p>
          <a:endParaRPr lang="x-none"/>
        </a:p>
      </dgm:t>
    </dgm:pt>
    <dgm:pt modelId="{D452D0F7-0699-4976-A57A-15EF2AA084D0}" type="pres">
      <dgm:prSet presAssocID="{CE6E7BCD-2AED-4EC2-8CFE-AB2F3A591F4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E0FF8C-2582-41C4-899D-E6BAE5EF4895}" type="pres">
      <dgm:prSet presAssocID="{CE6E7BCD-2AED-4EC2-8CFE-AB2F3A591F41}" presName="matrix" presStyleCnt="0"/>
      <dgm:spPr/>
    </dgm:pt>
    <dgm:pt modelId="{96CBFA75-0814-4382-AA9E-E9B7941391D5}" type="pres">
      <dgm:prSet presAssocID="{CE6E7BCD-2AED-4EC2-8CFE-AB2F3A591F41}" presName="tile1" presStyleLbl="node1" presStyleIdx="0" presStyleCnt="4"/>
      <dgm:spPr/>
      <dgm:t>
        <a:bodyPr/>
        <a:lstStyle/>
        <a:p>
          <a:endParaRPr lang="ru-RU"/>
        </a:p>
      </dgm:t>
    </dgm:pt>
    <dgm:pt modelId="{F080DBC2-C12C-4132-8F72-11BAE7417324}" type="pres">
      <dgm:prSet presAssocID="{CE6E7BCD-2AED-4EC2-8CFE-AB2F3A591F4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EAC7D0-590B-41F3-BB6D-8CB878BDEE0A}" type="pres">
      <dgm:prSet presAssocID="{CE6E7BCD-2AED-4EC2-8CFE-AB2F3A591F41}" presName="tile2" presStyleLbl="node1" presStyleIdx="1" presStyleCnt="4"/>
      <dgm:spPr/>
      <dgm:t>
        <a:bodyPr/>
        <a:lstStyle/>
        <a:p>
          <a:endParaRPr lang="ru-RU"/>
        </a:p>
      </dgm:t>
    </dgm:pt>
    <dgm:pt modelId="{0A5C72E5-0959-4828-A318-6B6B9760A5B5}" type="pres">
      <dgm:prSet presAssocID="{CE6E7BCD-2AED-4EC2-8CFE-AB2F3A591F4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BBA497-83CF-4DD8-BA08-CF30DC9B3626}" type="pres">
      <dgm:prSet presAssocID="{CE6E7BCD-2AED-4EC2-8CFE-AB2F3A591F41}" presName="tile3" presStyleLbl="node1" presStyleIdx="2" presStyleCnt="4"/>
      <dgm:spPr/>
      <dgm:t>
        <a:bodyPr/>
        <a:lstStyle/>
        <a:p>
          <a:endParaRPr lang="ru-RU"/>
        </a:p>
      </dgm:t>
    </dgm:pt>
    <dgm:pt modelId="{0D7FE7EB-7DA8-4D12-9D0E-D7BEB395C2E8}" type="pres">
      <dgm:prSet presAssocID="{CE6E7BCD-2AED-4EC2-8CFE-AB2F3A591F4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233BE8-A4ED-4943-A72F-01A2DAB50A77}" type="pres">
      <dgm:prSet presAssocID="{CE6E7BCD-2AED-4EC2-8CFE-AB2F3A591F41}" presName="tile4" presStyleLbl="node1" presStyleIdx="3" presStyleCnt="4"/>
      <dgm:spPr/>
      <dgm:t>
        <a:bodyPr/>
        <a:lstStyle/>
        <a:p>
          <a:endParaRPr lang="ru-RU"/>
        </a:p>
      </dgm:t>
    </dgm:pt>
    <dgm:pt modelId="{77175736-2EDF-485F-B30C-BE0E82A9DF83}" type="pres">
      <dgm:prSet presAssocID="{CE6E7BCD-2AED-4EC2-8CFE-AB2F3A591F4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001743-F87A-4ACD-A6AB-CD9A636B63B4}" type="pres">
      <dgm:prSet presAssocID="{CE6E7BCD-2AED-4EC2-8CFE-AB2F3A591F41}" presName="centerTile" presStyleLbl="fgShp" presStyleIdx="0" presStyleCnt="1" custScaleX="152174" custLinFactNeighborX="5168" custLinFactNeighborY="114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13FBECC9-A440-4C73-81C4-E86526FEAFA6}" srcId="{52E5C73B-E0D2-4DDB-BA0D-D55CF13EC846}" destId="{1A38D14D-D8D9-49C6-B7E1-0E5455EEB971}" srcOrd="0" destOrd="0" parTransId="{CF48B808-5ABE-49F5-B3F2-9F8CB45BD0C4}" sibTransId="{F0F18D9A-CDA9-40CC-88EE-7B8987495889}"/>
    <dgm:cxn modelId="{39C4367E-AED0-4B29-85CD-3F59AD8F3C10}" type="presOf" srcId="{1A38D14D-D8D9-49C6-B7E1-0E5455EEB971}" destId="{F080DBC2-C12C-4132-8F72-11BAE7417324}" srcOrd="1" destOrd="0" presId="urn:microsoft.com/office/officeart/2005/8/layout/matrix1"/>
    <dgm:cxn modelId="{54F87D04-3740-442E-862A-B8C6A20789FD}" type="presOf" srcId="{CE6E7BCD-2AED-4EC2-8CFE-AB2F3A591F41}" destId="{D452D0F7-0699-4976-A57A-15EF2AA084D0}" srcOrd="0" destOrd="0" presId="urn:microsoft.com/office/officeart/2005/8/layout/matrix1"/>
    <dgm:cxn modelId="{9ABB243C-9F89-4F35-AE87-A9F36943B1FA}" type="presOf" srcId="{19C64B96-442A-41BF-990E-C2D6399ADE91}" destId="{77175736-2EDF-485F-B30C-BE0E82A9DF83}" srcOrd="1" destOrd="0" presId="urn:microsoft.com/office/officeart/2005/8/layout/matrix1"/>
    <dgm:cxn modelId="{847D693F-6B90-4712-B8C1-D04E71AB0F5D}" type="presOf" srcId="{1A38D14D-D8D9-49C6-B7E1-0E5455EEB971}" destId="{96CBFA75-0814-4382-AA9E-E9B7941391D5}" srcOrd="0" destOrd="0" presId="urn:microsoft.com/office/officeart/2005/8/layout/matrix1"/>
    <dgm:cxn modelId="{3659AB2A-CF05-498F-9E47-07C96AB22A88}" type="presOf" srcId="{5609137E-39C4-4DF9-90E3-6793A5C7FCCC}" destId="{20BBA497-83CF-4DD8-BA08-CF30DC9B3626}" srcOrd="0" destOrd="0" presId="urn:microsoft.com/office/officeart/2005/8/layout/matrix1"/>
    <dgm:cxn modelId="{8C94483E-4082-40C8-87DA-E0C439BA5FC3}" srcId="{52E5C73B-E0D2-4DDB-BA0D-D55CF13EC846}" destId="{AE7A81EB-2C68-4599-AF01-98975E0520AF}" srcOrd="1" destOrd="0" parTransId="{54A8F076-F3DA-4617-AB74-91F7304DDE1F}" sibTransId="{D69781E4-032F-4236-B846-207BB25AC525}"/>
    <dgm:cxn modelId="{8CA58759-B53D-461C-A854-A8070EB2A046}" type="presOf" srcId="{5609137E-39C4-4DF9-90E3-6793A5C7FCCC}" destId="{0D7FE7EB-7DA8-4D12-9D0E-D7BEB395C2E8}" srcOrd="1" destOrd="0" presId="urn:microsoft.com/office/officeart/2005/8/layout/matrix1"/>
    <dgm:cxn modelId="{D3073307-F8B4-403A-AF61-0393AEDCD6DD}" type="presOf" srcId="{AE7A81EB-2C68-4599-AF01-98975E0520AF}" destId="{0A5C72E5-0959-4828-A318-6B6B9760A5B5}" srcOrd="1" destOrd="0" presId="urn:microsoft.com/office/officeart/2005/8/layout/matrix1"/>
    <dgm:cxn modelId="{6137CC39-D8CD-41F5-982A-45107C85AE7D}" type="presOf" srcId="{52E5C73B-E0D2-4DDB-BA0D-D55CF13EC846}" destId="{79001743-F87A-4ACD-A6AB-CD9A636B63B4}" srcOrd="0" destOrd="0" presId="urn:microsoft.com/office/officeart/2005/8/layout/matrix1"/>
    <dgm:cxn modelId="{D125D76C-DBAB-426B-BD91-7A36813113AB}" type="presOf" srcId="{19C64B96-442A-41BF-990E-C2D6399ADE91}" destId="{8C233BE8-A4ED-4943-A72F-01A2DAB50A77}" srcOrd="0" destOrd="0" presId="urn:microsoft.com/office/officeart/2005/8/layout/matrix1"/>
    <dgm:cxn modelId="{E0A21049-C456-4D71-9CA7-25F4292BD11A}" srcId="{CE6E7BCD-2AED-4EC2-8CFE-AB2F3A591F41}" destId="{52E5C73B-E0D2-4DDB-BA0D-D55CF13EC846}" srcOrd="0" destOrd="0" parTransId="{D4CC424F-601F-4E45-8E8A-0B4BD9D32A6A}" sibTransId="{6DE5E8CE-542C-4FCC-AD34-6D9D9B2A7BFB}"/>
    <dgm:cxn modelId="{DAE6A7E5-61C9-4352-B1B7-45E18B513FBE}" type="presOf" srcId="{AE7A81EB-2C68-4599-AF01-98975E0520AF}" destId="{FFEAC7D0-590B-41F3-BB6D-8CB878BDEE0A}" srcOrd="0" destOrd="0" presId="urn:microsoft.com/office/officeart/2005/8/layout/matrix1"/>
    <dgm:cxn modelId="{1258205B-A483-4409-BD75-F38329D598A1}" srcId="{52E5C73B-E0D2-4DDB-BA0D-D55CF13EC846}" destId="{19C64B96-442A-41BF-990E-C2D6399ADE91}" srcOrd="3" destOrd="0" parTransId="{7012CD9F-2657-49F1-AE2D-18F6639B518A}" sibTransId="{E07C4715-D907-434E-A1ED-4EB18180262D}"/>
    <dgm:cxn modelId="{65CB99FC-6898-4517-AA3F-6EEFC9C66A06}" srcId="{52E5C73B-E0D2-4DDB-BA0D-D55CF13EC846}" destId="{5609137E-39C4-4DF9-90E3-6793A5C7FCCC}" srcOrd="2" destOrd="0" parTransId="{DB839E07-9461-49E6-A5AF-856756C31266}" sibTransId="{16F9114C-1A41-410F-B2E6-EB02A0FC7901}"/>
    <dgm:cxn modelId="{62697791-391C-4E3B-AFF5-1D48BA565F63}" type="presParOf" srcId="{D452D0F7-0699-4976-A57A-15EF2AA084D0}" destId="{49E0FF8C-2582-41C4-899D-E6BAE5EF4895}" srcOrd="0" destOrd="0" presId="urn:microsoft.com/office/officeart/2005/8/layout/matrix1"/>
    <dgm:cxn modelId="{2C3FFBD4-29A6-4F5F-85A1-8270672BE9E0}" type="presParOf" srcId="{49E0FF8C-2582-41C4-899D-E6BAE5EF4895}" destId="{96CBFA75-0814-4382-AA9E-E9B7941391D5}" srcOrd="0" destOrd="0" presId="urn:microsoft.com/office/officeart/2005/8/layout/matrix1"/>
    <dgm:cxn modelId="{20C43F81-DF1D-4999-AE70-AC2D09D85F11}" type="presParOf" srcId="{49E0FF8C-2582-41C4-899D-E6BAE5EF4895}" destId="{F080DBC2-C12C-4132-8F72-11BAE7417324}" srcOrd="1" destOrd="0" presId="urn:microsoft.com/office/officeart/2005/8/layout/matrix1"/>
    <dgm:cxn modelId="{B2941B22-7775-43E0-87B7-0CA6C544C2AF}" type="presParOf" srcId="{49E0FF8C-2582-41C4-899D-E6BAE5EF4895}" destId="{FFEAC7D0-590B-41F3-BB6D-8CB878BDEE0A}" srcOrd="2" destOrd="0" presId="urn:microsoft.com/office/officeart/2005/8/layout/matrix1"/>
    <dgm:cxn modelId="{9961AE6F-F867-48BC-ABB1-BE1895C673FC}" type="presParOf" srcId="{49E0FF8C-2582-41C4-899D-E6BAE5EF4895}" destId="{0A5C72E5-0959-4828-A318-6B6B9760A5B5}" srcOrd="3" destOrd="0" presId="urn:microsoft.com/office/officeart/2005/8/layout/matrix1"/>
    <dgm:cxn modelId="{968F990F-74BD-4E63-BE0E-1EC3B684EC0B}" type="presParOf" srcId="{49E0FF8C-2582-41C4-899D-E6BAE5EF4895}" destId="{20BBA497-83CF-4DD8-BA08-CF30DC9B3626}" srcOrd="4" destOrd="0" presId="urn:microsoft.com/office/officeart/2005/8/layout/matrix1"/>
    <dgm:cxn modelId="{DB9F9512-3453-440F-84F7-9DF29147967C}" type="presParOf" srcId="{49E0FF8C-2582-41C4-899D-E6BAE5EF4895}" destId="{0D7FE7EB-7DA8-4D12-9D0E-D7BEB395C2E8}" srcOrd="5" destOrd="0" presId="urn:microsoft.com/office/officeart/2005/8/layout/matrix1"/>
    <dgm:cxn modelId="{7B6C51F9-7558-4AD4-BFBE-C9B117E20E8F}" type="presParOf" srcId="{49E0FF8C-2582-41C4-899D-E6BAE5EF4895}" destId="{8C233BE8-A4ED-4943-A72F-01A2DAB50A77}" srcOrd="6" destOrd="0" presId="urn:microsoft.com/office/officeart/2005/8/layout/matrix1"/>
    <dgm:cxn modelId="{289A8AC3-447F-4025-A737-725C97D0E3DB}" type="presParOf" srcId="{49E0FF8C-2582-41C4-899D-E6BAE5EF4895}" destId="{77175736-2EDF-485F-B30C-BE0E82A9DF83}" srcOrd="7" destOrd="0" presId="urn:microsoft.com/office/officeart/2005/8/layout/matrix1"/>
    <dgm:cxn modelId="{282515AF-EDC6-46AD-A3B5-1496575320D8}" type="presParOf" srcId="{D452D0F7-0699-4976-A57A-15EF2AA084D0}" destId="{79001743-F87A-4ACD-A6AB-CD9A636B63B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F1BB6BA-F1DE-4B74-963A-9A0736930D52}" type="doc">
      <dgm:prSet loTypeId="urn:microsoft.com/office/officeart/2005/8/layout/default#1" loCatId="list" qsTypeId="urn:microsoft.com/office/officeart/2005/8/quickstyle/simple2" qsCatId="simple" csTypeId="urn:microsoft.com/office/officeart/2005/8/colors/accent2_1" csCatId="accent2" phldr="1"/>
      <dgm:spPr/>
      <dgm:t>
        <a:bodyPr/>
        <a:lstStyle/>
        <a:p>
          <a:endParaRPr lang="x-none"/>
        </a:p>
      </dgm:t>
    </dgm:pt>
    <dgm:pt modelId="{1DC255D6-F064-42CF-8F99-8C8745EC8B9D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Бірнеше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окклюдер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қою мүмкіндігі</a:t>
          </a:r>
          <a:endParaRPr lang="x-none" dirty="0"/>
        </a:p>
      </dgm:t>
    </dgm:pt>
    <dgm:pt modelId="{DFF6ACEC-88C5-43EE-81A5-118A7B91D852}" type="parTrans" cxnId="{02CE6557-5360-4578-8000-70A3081B123C}">
      <dgm:prSet/>
      <dgm:spPr/>
      <dgm:t>
        <a:bodyPr/>
        <a:lstStyle/>
        <a:p>
          <a:endParaRPr lang="x-none"/>
        </a:p>
      </dgm:t>
    </dgm:pt>
    <dgm:pt modelId="{13A5C323-AE8B-4ADD-B8BB-C17FD8E7E301}" type="sibTrans" cxnId="{02CE6557-5360-4578-8000-70A3081B123C}">
      <dgm:prSet/>
      <dgm:spPr/>
      <dgm:t>
        <a:bodyPr/>
        <a:lstStyle/>
        <a:p>
          <a:endParaRPr lang="x-none"/>
        </a:p>
      </dgm:t>
    </dgm:pt>
    <dgm:pt modelId="{9A001DEC-0EE9-46CC-AE8D-FB637A711245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Жасанды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қанайналым аппаратынсыз</a:t>
          </a:r>
          <a:endParaRPr lang="x-none" dirty="0"/>
        </a:p>
      </dgm:t>
    </dgm:pt>
    <dgm:pt modelId="{BBE89591-C3FC-44E1-999A-0E4125EE30F5}" type="parTrans" cxnId="{1918F581-AC2E-44D7-B19E-22DD64E4FBF3}">
      <dgm:prSet/>
      <dgm:spPr/>
      <dgm:t>
        <a:bodyPr/>
        <a:lstStyle/>
        <a:p>
          <a:endParaRPr lang="x-none"/>
        </a:p>
      </dgm:t>
    </dgm:pt>
    <dgm:pt modelId="{612BCE44-26D5-403B-8661-6E806338E7EC}" type="sibTrans" cxnId="{1918F581-AC2E-44D7-B19E-22DD64E4FBF3}">
      <dgm:prSet/>
      <dgm:spPr/>
      <dgm:t>
        <a:bodyPr/>
        <a:lstStyle/>
        <a:p>
          <a:endParaRPr lang="x-none"/>
        </a:p>
      </dgm:t>
    </dgm:pt>
    <dgm:pt modelId="{D8BAF0AF-934D-4D1B-9D14-7CDCC291481A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Асқынулар 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аз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D2098FD-528F-4AC3-B035-949956B2068A}" type="parTrans" cxnId="{7ACC12AC-1115-4108-8A9D-65C61C56B763}">
      <dgm:prSet/>
      <dgm:spPr/>
      <dgm:t>
        <a:bodyPr/>
        <a:lstStyle/>
        <a:p>
          <a:endParaRPr lang="x-none"/>
        </a:p>
      </dgm:t>
    </dgm:pt>
    <dgm:pt modelId="{3DF5DE9C-A273-4A83-814B-D2B560159592}" type="sibTrans" cxnId="{7ACC12AC-1115-4108-8A9D-65C61C56B763}">
      <dgm:prSet/>
      <dgm:spPr/>
      <dgm:t>
        <a:bodyPr/>
        <a:lstStyle/>
        <a:p>
          <a:endParaRPr lang="x-none"/>
        </a:p>
      </dgm:t>
    </dgm:pt>
    <dgm:pt modelId="{1CAB9E90-A0E9-44FF-BA99-2A350D2AE53B}">
      <dgm:prSet phldrT="[Текст]"/>
      <dgm:spPr/>
      <dgm:t>
        <a:bodyPr/>
        <a:lstStyle/>
        <a:p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Минимальды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хирургиялық травма,стационарда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болу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мерзімі</a:t>
          </a:r>
          <a:r>
            <a:rPr lang="ru-RU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dirty="0" err="1" smtClean="0">
              <a:latin typeface="Times New Roman" pitchFamily="18" charset="0"/>
              <a:cs typeface="Times New Roman" pitchFamily="18" charset="0"/>
            </a:rPr>
            <a:t>қысқа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5B01EA2-6313-43DF-9887-FCEEE73E2ED8}" type="parTrans" cxnId="{73F094F8-40EF-4672-8FB1-0D6E85BE2E6F}">
      <dgm:prSet/>
      <dgm:spPr/>
      <dgm:t>
        <a:bodyPr/>
        <a:lstStyle/>
        <a:p>
          <a:endParaRPr lang="x-none"/>
        </a:p>
      </dgm:t>
    </dgm:pt>
    <dgm:pt modelId="{601EE9EF-5580-48AB-A34F-5055BFE9559C}" type="sibTrans" cxnId="{73F094F8-40EF-4672-8FB1-0D6E85BE2E6F}">
      <dgm:prSet/>
      <dgm:spPr/>
      <dgm:t>
        <a:bodyPr/>
        <a:lstStyle/>
        <a:p>
          <a:endParaRPr lang="x-none"/>
        </a:p>
      </dgm:t>
    </dgm:pt>
    <dgm:pt modelId="{34717F48-476F-461E-8D07-E53E3DB06995}" type="pres">
      <dgm:prSet presAssocID="{BF1BB6BA-F1DE-4B74-963A-9A0736930D5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C87E95-6673-4073-8CB2-9DEBAC37FDB3}" type="pres">
      <dgm:prSet presAssocID="{1DC255D6-F064-42CF-8F99-8C8745EC8B9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D3204-58EB-4122-8841-69F4E2FEC621}" type="pres">
      <dgm:prSet presAssocID="{13A5C323-AE8B-4ADD-B8BB-C17FD8E7E301}" presName="sibTrans" presStyleCnt="0"/>
      <dgm:spPr/>
    </dgm:pt>
    <dgm:pt modelId="{3DC746CE-B219-4785-B08D-B444686F3EF2}" type="pres">
      <dgm:prSet presAssocID="{9A001DEC-0EE9-46CC-AE8D-FB637A71124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ABD4C-87DD-4B61-88F5-CB2F02240057}" type="pres">
      <dgm:prSet presAssocID="{612BCE44-26D5-403B-8661-6E806338E7EC}" presName="sibTrans" presStyleCnt="0"/>
      <dgm:spPr/>
    </dgm:pt>
    <dgm:pt modelId="{B51E474E-4A75-48A6-A0E9-A0130C5BFE41}" type="pres">
      <dgm:prSet presAssocID="{D8BAF0AF-934D-4D1B-9D14-7CDCC291481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8725A-80BE-4A65-A2E4-5CAF4A53347F}" type="pres">
      <dgm:prSet presAssocID="{3DF5DE9C-A273-4A83-814B-D2B560159592}" presName="sibTrans" presStyleCnt="0"/>
      <dgm:spPr/>
    </dgm:pt>
    <dgm:pt modelId="{CE6F6716-2A2C-4900-8542-13AFF0396F9D}" type="pres">
      <dgm:prSet presAssocID="{1CAB9E90-A0E9-44FF-BA99-2A350D2AE53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F094F8-40EF-4672-8FB1-0D6E85BE2E6F}" srcId="{BF1BB6BA-F1DE-4B74-963A-9A0736930D52}" destId="{1CAB9E90-A0E9-44FF-BA99-2A350D2AE53B}" srcOrd="3" destOrd="0" parTransId="{95B01EA2-6313-43DF-9887-FCEEE73E2ED8}" sibTransId="{601EE9EF-5580-48AB-A34F-5055BFE9559C}"/>
    <dgm:cxn modelId="{FA2AFFE3-65D8-437A-8988-59AC03359581}" type="presOf" srcId="{BF1BB6BA-F1DE-4B74-963A-9A0736930D52}" destId="{34717F48-476F-461E-8D07-E53E3DB06995}" srcOrd="0" destOrd="0" presId="urn:microsoft.com/office/officeart/2005/8/layout/default#1"/>
    <dgm:cxn modelId="{59B51A37-8E68-4ACA-9D1F-DCE03560C0B0}" type="presOf" srcId="{1CAB9E90-A0E9-44FF-BA99-2A350D2AE53B}" destId="{CE6F6716-2A2C-4900-8542-13AFF0396F9D}" srcOrd="0" destOrd="0" presId="urn:microsoft.com/office/officeart/2005/8/layout/default#1"/>
    <dgm:cxn modelId="{0F443B92-6F30-4F33-9E36-1FFE3B827944}" type="presOf" srcId="{9A001DEC-0EE9-46CC-AE8D-FB637A711245}" destId="{3DC746CE-B219-4785-B08D-B444686F3EF2}" srcOrd="0" destOrd="0" presId="urn:microsoft.com/office/officeart/2005/8/layout/default#1"/>
    <dgm:cxn modelId="{1918F581-AC2E-44D7-B19E-22DD64E4FBF3}" srcId="{BF1BB6BA-F1DE-4B74-963A-9A0736930D52}" destId="{9A001DEC-0EE9-46CC-AE8D-FB637A711245}" srcOrd="1" destOrd="0" parTransId="{BBE89591-C3FC-44E1-999A-0E4125EE30F5}" sibTransId="{612BCE44-26D5-403B-8661-6E806338E7EC}"/>
    <dgm:cxn modelId="{5EE55D1F-C08E-407E-ACBA-21012596341C}" type="presOf" srcId="{1DC255D6-F064-42CF-8F99-8C8745EC8B9D}" destId="{81C87E95-6673-4073-8CB2-9DEBAC37FDB3}" srcOrd="0" destOrd="0" presId="urn:microsoft.com/office/officeart/2005/8/layout/default#1"/>
    <dgm:cxn modelId="{9F74A923-2FBF-4CF1-8959-E5177ABD94A8}" type="presOf" srcId="{D8BAF0AF-934D-4D1B-9D14-7CDCC291481A}" destId="{B51E474E-4A75-48A6-A0E9-A0130C5BFE41}" srcOrd="0" destOrd="0" presId="urn:microsoft.com/office/officeart/2005/8/layout/default#1"/>
    <dgm:cxn modelId="{7ACC12AC-1115-4108-8A9D-65C61C56B763}" srcId="{BF1BB6BA-F1DE-4B74-963A-9A0736930D52}" destId="{D8BAF0AF-934D-4D1B-9D14-7CDCC291481A}" srcOrd="2" destOrd="0" parTransId="{FD2098FD-528F-4AC3-B035-949956B2068A}" sibTransId="{3DF5DE9C-A273-4A83-814B-D2B560159592}"/>
    <dgm:cxn modelId="{02CE6557-5360-4578-8000-70A3081B123C}" srcId="{BF1BB6BA-F1DE-4B74-963A-9A0736930D52}" destId="{1DC255D6-F064-42CF-8F99-8C8745EC8B9D}" srcOrd="0" destOrd="0" parTransId="{DFF6ACEC-88C5-43EE-81A5-118A7B91D852}" sibTransId="{13A5C323-AE8B-4ADD-B8BB-C17FD8E7E301}"/>
    <dgm:cxn modelId="{9B23D02F-336A-47AA-AE40-6F20B8240B32}" type="presParOf" srcId="{34717F48-476F-461E-8D07-E53E3DB06995}" destId="{81C87E95-6673-4073-8CB2-9DEBAC37FDB3}" srcOrd="0" destOrd="0" presId="urn:microsoft.com/office/officeart/2005/8/layout/default#1"/>
    <dgm:cxn modelId="{F4F28934-79E3-4652-BAEF-F8FF3B49E8E8}" type="presParOf" srcId="{34717F48-476F-461E-8D07-E53E3DB06995}" destId="{7C3D3204-58EB-4122-8841-69F4E2FEC621}" srcOrd="1" destOrd="0" presId="urn:microsoft.com/office/officeart/2005/8/layout/default#1"/>
    <dgm:cxn modelId="{AA4352D4-5985-4BE5-9D98-0353295803B1}" type="presParOf" srcId="{34717F48-476F-461E-8D07-E53E3DB06995}" destId="{3DC746CE-B219-4785-B08D-B444686F3EF2}" srcOrd="2" destOrd="0" presId="urn:microsoft.com/office/officeart/2005/8/layout/default#1"/>
    <dgm:cxn modelId="{3AF38892-832F-4FE9-B70C-ABA78E41787D}" type="presParOf" srcId="{34717F48-476F-461E-8D07-E53E3DB06995}" destId="{4DFABD4C-87DD-4B61-88F5-CB2F02240057}" srcOrd="3" destOrd="0" presId="urn:microsoft.com/office/officeart/2005/8/layout/default#1"/>
    <dgm:cxn modelId="{34D53245-B27E-45CB-992C-3D19F0F6950F}" type="presParOf" srcId="{34717F48-476F-461E-8D07-E53E3DB06995}" destId="{B51E474E-4A75-48A6-A0E9-A0130C5BFE41}" srcOrd="4" destOrd="0" presId="urn:microsoft.com/office/officeart/2005/8/layout/default#1"/>
    <dgm:cxn modelId="{E6C80AB6-F00F-4E20-BA90-FFFB6C072CDE}" type="presParOf" srcId="{34717F48-476F-461E-8D07-E53E3DB06995}" destId="{86C8725A-80BE-4A65-A2E4-5CAF4A53347F}" srcOrd="5" destOrd="0" presId="urn:microsoft.com/office/officeart/2005/8/layout/default#1"/>
    <dgm:cxn modelId="{AF57DEFF-D380-47E4-B857-FC7C9490AB1F}" type="presParOf" srcId="{34717F48-476F-461E-8D07-E53E3DB06995}" destId="{CE6F6716-2A2C-4900-8542-13AFF0396F9D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75D820-E18A-97F4-0229-95F1D6488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0B5BEFC-6528-08F3-0BEF-CA83137A8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E1B536-9EAC-FBC7-0B55-6AEFD513E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E378AC3-4C18-8229-ABFE-2FC4F3DA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6A9DE45-87BF-DDB2-FB21-5E3C98CC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6807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7AF337-509E-8CE9-EE6E-47DF26116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2F8C79D-1631-0483-CC7A-ADB5CDCCB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24D082D-EA4A-6647-35A8-B5ACD270A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22554A-B5CA-FC71-D66C-72D8E7215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7E53864-93C5-CB53-2E40-814B39736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7721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09146872-9D43-1143-B515-CD02B00189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44F939C-BBA5-6737-292C-D93FF3D72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9103E7E-DD47-779A-7562-DE73C157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BC3F671-BDAA-78E3-CCF7-9BE5D530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9F7BBF-C3BA-7E3D-0A8B-5BCB6AB5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3472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2840"/>
            <a:ext cx="10972440" cy="12466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20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7F7B2F4-7337-F27B-75E8-F48BF0F21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D4EE3F0-EAE1-C325-F160-1F68B84B4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688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BE707FA-0EDB-6164-D944-0ADB4575C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827629-E907-86F9-42A3-E18516A5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414E4D-7257-DE73-3F61-7556DD7A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FBE77488-7B85-B98F-67A3-85080949730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64814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712947865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pos="72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04805FF-E04C-7AD1-6B3B-1EF79340E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7B4215B-7CE0-1FF1-140E-ED4D5486B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7EB7E4-F39B-E557-4DF0-9A8E1B54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BA7A59B-41DB-34A0-1433-566FD4123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6BBAE6F-7D0C-DC53-5434-769CF0903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0019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0C1E26-CF2A-5D2C-D4F5-F07A8DAC4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C5D5361-FC9D-8A22-2BBA-262AB37050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E01A67D-2054-C1E6-BA99-086BD3D5C0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5BF2138-5527-1E4D-0736-5565F3EC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CA69D93-BFB9-6B9F-22A5-F641449B0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41C4E28-6E7E-F3D8-62D5-B215052F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457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F06EDC-0617-62E3-1D0B-57270894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649C4B6-8996-D4F8-E7CA-2B96F7331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0DB78CF-05D6-2D96-6973-DA06C54FD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68162455-A2BC-6A83-580B-26F2CE4BD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E997E9B-764A-7EDC-27C2-CD4641F04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A10D941F-CD84-8CEC-5511-AD061E20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9E05831F-EB3B-B796-6309-8A0ACE2B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22AD87C-3F4D-0C9B-441A-69A14B226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01364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788060-A188-14A6-8FE7-1960041AA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9FEE436-B660-7CF2-EF11-5E175BFD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23A76CA-BC50-A0E5-BFB1-ABA859A17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D20507A-FDFF-3E51-52BB-DF361221F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838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9ABD533-0992-EC67-7620-F9FE4BF3F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CC6B4F85-48CC-2A24-B9AC-BA7EF3ECD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82E2DA7-34D0-99E3-3740-AA0CADBF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08984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25AD1CB-E2D7-638C-A49A-7A826BA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EEDAAD4-B331-B71E-B462-126EC550E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FAF797D-9499-C8C1-F398-2C05B382D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1972937-2F06-6772-A8A4-D94297E07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364772B-59E4-6D17-09BC-CB9B96B9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F0777C4-502F-F355-2A3A-B5FBF8F61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316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29554A-4D2F-2CD7-21A7-749121170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6FA81871-67EA-ED9D-006C-36E18675F0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A5F5709-A4C6-B0BE-BFA9-C892E897C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39B9A12-C8D0-A5AC-9DA4-CE12EB3E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316CD74-D0F5-9123-5A7A-352A365E0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D649798-619D-F137-0CA1-597874BA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9344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2BD97EC-6A55-CB77-A400-D8405E77A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CAE13B2-EFF0-5845-AB95-C9EE03FBD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36EC8E-7B8E-1403-9F20-280AD1149E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9C894-998B-4DDB-90FD-3AE9CA64CD5C}" type="datetimeFigureOut">
              <a:rPr lang="ru-RU" smtClean="0"/>
              <a:pPr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0CFBCC-5E89-F7F3-5746-55FD973A9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8DECCFE-272B-32F1-AC18-D9F4E1811E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18671-EE98-48F5-B1D1-6F64B49158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294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med.ru/cases/i-ogk-i-obp-i-chto-eto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adiomed.ru/cases/i-ogk-i-obp-i-chto-eto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6" Type="http://schemas.openxmlformats.org/officeDocument/2006/relationships/image" Target="../media/image18.png"/><Relationship Id="rId5" Type="http://schemas.openxmlformats.org/officeDocument/2006/relationships/hyperlink" Target="https://kpfu.ru/staff_files/F947693352/Shumy_serdca.pdf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crz.kz/docs/clinic_protocol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natili.kazgazeta.kz/news/1866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p4"/><Relationship Id="rId5" Type="http://schemas.openxmlformats.org/officeDocument/2006/relationships/image" Target="../media/image21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pt-online.org/420593" TargetMode="External"/><Relationship Id="rId4" Type="http://schemas.openxmlformats.org/officeDocument/2006/relationships/hyperlink" Target="https://cyberleninka.ru/article/n/defekty-mezhpredserdnoy-peregorodki-klinicheskie-proyavleniya-ehokardiograficheskaya-otsenka-i-lecheni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mp4"/><Relationship Id="rId5" Type="http://schemas.openxmlformats.org/officeDocument/2006/relationships/image" Target="../media/image21.jpe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mp4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6.mp4"/><Relationship Id="rId5" Type="http://schemas.openxmlformats.org/officeDocument/2006/relationships/image" Target="../media/image21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7.mp4"/><Relationship Id="rId5" Type="http://schemas.openxmlformats.org/officeDocument/2006/relationships/image" Target="../media/image21.jpe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hyperlink" Target="http://www.endo-vascular.ru/endovaskulyarnaya-operaciya-zakrytie-dmpp-okklyuderom.html" TargetMode="External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hyperlink" Target="https://www.obsidianhealth.co.za/wp-content/uploads/2021/02/OCCLUTECH.pdf" TargetMode="External"/><Relationship Id="rId9" Type="http://schemas.microsoft.com/office/2007/relationships/diagramDrawing" Target="../diagrams/drawing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hyperlink" Target="https://www.obsidianhealth.co.za/wp-content/uploads/2021/02/OCCLUTECH.pdf" TargetMode="External"/><Relationship Id="rId9" Type="http://schemas.microsoft.com/office/2007/relationships/diagramDrawing" Target="../diagrams/drawing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do-vascular.ru/endovaskulyarnaya-operaciya-zakrytie-dmpp-okklyuderom.html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obsidianhealth.co.za/wp-content/uploads/2021/02/OCCLUTECH.pdf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mazovcentre.ru/wp-content/uploads/&#1043;&#1091;&#1088;&#1100;&#1077;&#1074;-&#1042;.&#1042;.-&#1044;&#1080;&#1089;&#1089;&#1077;&#1088;&#1090;&#1072;&#1094;&#1080;&#1103;.pdf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chapter/10.1007/978-3-540-69837-1_1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pfu.ru/portal/docs/F1976091547/5.SSS.Razvitie.serdca.2020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-nb.info/1024304868/3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pfu.ru/portal/docs/F1976091547/5.SSS.Razvitie.serdca.2020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-nb.info/1024304868/3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vr-lv.ru/ateroskleroz/opasnost/chem-opasen-povyishennyiy-uroven-holesterina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60"/>
            <a:ext cx="12183181" cy="685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092855" y="0"/>
            <a:ext cx="10697028" cy="3344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ru-RU" sz="3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«Жүрекшеаралық перденің дефектісі</a:t>
            </a:r>
            <a:r>
              <a:rPr lang="ru-RU" sz="3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494973" y="703229"/>
            <a:ext cx="10697028" cy="5675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1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м.ғ.д., 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профессор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Кабиева</a:t>
            </a: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Сауле </a:t>
            </a: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Маутовна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kk-KZ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езидент-кардиолог Қабылсейт Алуа Оралхановна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</a:t>
            </a:r>
            <a:r>
              <a:rPr kumimoji="0" lang="kk-KZ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езидент-кардиолог </a:t>
            </a:r>
            <a:r>
              <a:rPr kumimoji="0" 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kk-KZ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Едіге Әлихан Әзілханұлы</a:t>
            </a: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1270" y="167987"/>
            <a:ext cx="66865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7127" y="6107150"/>
            <a:ext cx="1870364" cy="342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C25D564A-7493-4B98-B034-C528C02A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606" y="83733"/>
            <a:ext cx="7383593" cy="879058"/>
          </a:xfrm>
        </p:spPr>
        <p:txBody>
          <a:bodyPr>
            <a:normAutofit/>
          </a:bodyPr>
          <a:lstStyle/>
          <a:p>
            <a:pPr algn="ctr"/>
            <a:r>
              <a:rPr lang="kk-KZ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 картинасы</a:t>
            </a:r>
            <a:endParaRPr lang="en-US" sz="28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733B5A6-ED7C-4C7B-9BBE-5AC808487810}"/>
              </a:ext>
            </a:extLst>
          </p:cNvPr>
          <p:cNvSpPr txBox="1"/>
          <p:nvPr/>
        </p:nvSpPr>
        <p:spPr>
          <a:xfrm>
            <a:off x="0" y="3521500"/>
            <a:ext cx="4321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2.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 қарыншаның дилатациясы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32437FB-02CE-4F98-B912-6A0B00736F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0313" y="1049684"/>
            <a:ext cx="4980430" cy="5118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F8B40A8-E7B2-446D-B1E7-D143D2EB3233}"/>
              </a:ext>
            </a:extLst>
          </p:cNvPr>
          <p:cNvSpPr txBox="1"/>
          <p:nvPr/>
        </p:nvSpPr>
        <p:spPr>
          <a:xfrm>
            <a:off x="459044" y="1684931"/>
            <a:ext cx="3899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Өкпе артериясының кеңеюі,өкпелік суреттің күшеюі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B73608F-D82F-4E8E-8E75-34A4F6642465}"/>
              </a:ext>
            </a:extLst>
          </p:cNvPr>
          <p:cNvGrpSpPr/>
          <p:nvPr/>
        </p:nvGrpSpPr>
        <p:grpSpPr>
          <a:xfrm>
            <a:off x="4283807" y="2151995"/>
            <a:ext cx="2412587" cy="1307712"/>
            <a:chOff x="3032761" y="2921388"/>
            <a:chExt cx="2412587" cy="130771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F21B9434-EBEC-481E-9193-D63EF4EDBEC3}"/>
                </a:ext>
              </a:extLst>
            </p:cNvPr>
            <p:cNvCxnSpPr>
              <a:cxnSpLocks/>
            </p:cNvCxnSpPr>
            <p:nvPr/>
          </p:nvCxnSpPr>
          <p:spPr>
            <a:xfrm>
              <a:off x="3032761" y="2921388"/>
              <a:ext cx="1965959" cy="13077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="" xmlns:a16="http://schemas.microsoft.com/office/drawing/2014/main" id="{8E971B5C-93A3-498B-8B5A-232E03C7B87A}"/>
                </a:ext>
              </a:extLst>
            </p:cNvPr>
            <p:cNvCxnSpPr>
              <a:cxnSpLocks/>
            </p:cNvCxnSpPr>
            <p:nvPr/>
          </p:nvCxnSpPr>
          <p:spPr>
            <a:xfrm>
              <a:off x="3032761" y="2921389"/>
              <a:ext cx="2412587" cy="652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0E08229-DB7F-4436-A88A-37CB9498116A}"/>
              </a:ext>
            </a:extLst>
          </p:cNvPr>
          <p:cNvGrpSpPr/>
          <p:nvPr/>
        </p:nvGrpSpPr>
        <p:grpSpPr>
          <a:xfrm>
            <a:off x="3796145" y="2987184"/>
            <a:ext cx="4528491" cy="1898004"/>
            <a:chOff x="2407920" y="3382969"/>
            <a:chExt cx="4897683" cy="1898004"/>
          </a:xfrm>
        </p:grpSpPr>
        <p:sp>
          <p:nvSpPr>
            <p:cNvPr id="13" name="Arc 12">
              <a:extLst>
                <a:ext uri="{FF2B5EF4-FFF2-40B4-BE49-F238E27FC236}">
                  <a16:creationId xmlns="" xmlns:a16="http://schemas.microsoft.com/office/drawing/2014/main" id="{FB5CCC5F-0C94-46A3-B7C2-ED140CAD4789}"/>
                </a:ext>
              </a:extLst>
            </p:cNvPr>
            <p:cNvSpPr/>
            <p:nvPr/>
          </p:nvSpPr>
          <p:spPr>
            <a:xfrm rot="13932851">
              <a:off x="5465172" y="3440541"/>
              <a:ext cx="1898004" cy="178285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="" xmlns:a16="http://schemas.microsoft.com/office/drawing/2014/main" id="{C865F2D2-98F9-46B1-918E-03CBA7E837ED}"/>
                </a:ext>
              </a:extLst>
            </p:cNvPr>
            <p:cNvCxnSpPr/>
            <p:nvPr/>
          </p:nvCxnSpPr>
          <p:spPr>
            <a:xfrm>
              <a:off x="2407920" y="4145280"/>
              <a:ext cx="3116580" cy="3733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1678100-E5E5-F5CD-E6FF-E128F211D1DD}"/>
              </a:ext>
            </a:extLst>
          </p:cNvPr>
          <p:cNvSpPr/>
          <p:nvPr/>
        </p:nvSpPr>
        <p:spPr>
          <a:xfrm>
            <a:off x="6624424" y="6253133"/>
            <a:ext cx="4872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https://radiomed.ru/cases/i-ogk-i-obp-i-chto-eto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sz="1000" i="1" dirty="0"/>
          </a:p>
        </p:txBody>
      </p:sp>
    </p:spTree>
    <p:extLst>
      <p:ext uri="{BB962C8B-B14F-4D97-AF65-F5344CB8AC3E}">
        <p14:creationId xmlns="" xmlns:p14="http://schemas.microsoft.com/office/powerpoint/2010/main" val="35191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9822" y="-171456"/>
            <a:ext cx="12511822" cy="1280890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Гемодинамика  </a:t>
            </a:r>
            <a:r>
              <a:rPr lang="ru-RU" sz="3600" b="1" i="1" dirty="0" err="1" smtClean="0">
                <a:solidFill>
                  <a:srgbClr val="C00000"/>
                </a:solidFill>
                <a:latin typeface="Monotype Corsiva" panose="03010101010201010101" pitchFamily="66" charset="0"/>
              </a:rPr>
              <a:t>бұзылыстарының схемасы</a:t>
            </a:r>
            <a:endParaRPr lang="ru-RU" sz="3600" b="1" i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40977" y="887769"/>
            <a:ext cx="8852620" cy="5353939"/>
            <a:chOff x="2036087" y="1072723"/>
            <a:chExt cx="8119824" cy="4706314"/>
          </a:xfrm>
        </p:grpSpPr>
        <p:sp>
          <p:nvSpPr>
            <p:cNvPr id="27" name="Прямоугольник 26"/>
            <p:cNvSpPr/>
            <p:nvPr/>
          </p:nvSpPr>
          <p:spPr>
            <a:xfrm rot="5400000">
              <a:off x="7554050" y="3994724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9" name="Полилиния 28"/>
            <p:cNvSpPr/>
            <p:nvPr/>
          </p:nvSpPr>
          <p:spPr>
            <a:xfrm>
              <a:off x="7937380" y="4427338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 rot="5400000">
              <a:off x="1657672" y="2158257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2036087" y="1099541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err="1" smtClean="0">
                  <a:solidFill>
                    <a:schemeClr val="tx1"/>
                  </a:solidFill>
                </a:rPr>
                <a:t>Солдан</a:t>
              </a:r>
              <a:r>
                <a:rPr lang="ru-RU" kern="1200" dirty="0" smtClean="0">
                  <a:solidFill>
                    <a:schemeClr val="tx1"/>
                  </a:solidFill>
                </a:rPr>
                <a:t> </a:t>
              </a:r>
              <a:r>
                <a:rPr lang="ru-RU" kern="1200" dirty="0" err="1" smtClean="0">
                  <a:solidFill>
                    <a:schemeClr val="tx1"/>
                  </a:solidFill>
                </a:rPr>
                <a:t>оңғ</a:t>
              </a:r>
              <a:r>
                <a:rPr lang="ru-RU" dirty="0" err="1" smtClean="0">
                  <a:solidFill>
                    <a:schemeClr val="tx1"/>
                  </a:solidFill>
                </a:rPr>
                <a:t>а қарай </a:t>
              </a:r>
              <a:r>
                <a:rPr lang="ru-RU" dirty="0" smtClean="0">
                  <a:solidFill>
                    <a:schemeClr val="tx1"/>
                  </a:solidFill>
                </a:rPr>
                <a:t>шунт</a:t>
              </a:r>
              <a:endParaRPr lang="ru-RU" kern="1200" dirty="0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 rot="5400000">
              <a:off x="1657672" y="3822155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2036087" y="2763440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err="1" smtClean="0">
                  <a:solidFill>
                    <a:schemeClr val="tx1"/>
                  </a:solidFill>
                </a:rPr>
                <a:t>Оң жүрекшенің көлемдік жүктемесі</a:t>
              </a:r>
              <a:endParaRPr lang="ru-RU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 rot="19039058">
              <a:off x="2808665" y="4489619"/>
              <a:ext cx="2940820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2036087" y="4427338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err="1" smtClean="0">
                  <a:solidFill>
                    <a:schemeClr val="tx1"/>
                  </a:solidFill>
                </a:rPr>
                <a:t>Оң қарыншаның көлемдік жүктемесі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 rot="16200000">
              <a:off x="4608317" y="3822155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1" name="Прямоугольник 20"/>
            <p:cNvSpPr/>
            <p:nvPr/>
          </p:nvSpPr>
          <p:spPr>
            <a:xfrm rot="16200000">
              <a:off x="4408648" y="2153343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4986733" y="2785997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kern="1200" dirty="0" err="1" smtClean="0">
                  <a:solidFill>
                    <a:schemeClr val="tx1"/>
                  </a:solidFill>
                </a:rPr>
                <a:t>Оң қарыншаның дилатациясы</a:t>
              </a:r>
              <a:endParaRPr lang="ru-RU" sz="2000" kern="1200" dirty="0">
                <a:solidFill>
                  <a:schemeClr val="tx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5440266" y="1326307"/>
              <a:ext cx="2940820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4994594" y="1072723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err="1" smtClean="0">
                  <a:solidFill>
                    <a:schemeClr val="tx1"/>
                  </a:solidFill>
                </a:rPr>
                <a:t>Кіші</a:t>
              </a:r>
              <a:r>
                <a:rPr lang="ru-RU" kern="1200" dirty="0" smtClean="0">
                  <a:solidFill>
                    <a:schemeClr val="tx1"/>
                  </a:solidFill>
                </a:rPr>
                <a:t> </a:t>
              </a:r>
              <a:r>
                <a:rPr lang="ru-RU" kern="1200" dirty="0" err="1" smtClean="0">
                  <a:solidFill>
                    <a:schemeClr val="tx1"/>
                  </a:solidFill>
                </a:rPr>
                <a:t>қанайналым шеңберінің гиперволемиясы</a:t>
              </a:r>
              <a:endParaRPr lang="ru-RU" kern="1200" dirty="0">
                <a:solidFill>
                  <a:schemeClr val="tx1"/>
                </a:solidFill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4994594" y="4447919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 err="1" smtClean="0">
                  <a:solidFill>
                    <a:schemeClr val="tx1"/>
                  </a:solidFill>
                </a:rPr>
                <a:t>Физикалық немесе</a:t>
              </a:r>
              <a:r>
                <a:rPr lang="ru-RU" sz="1600" dirty="0" smtClean="0">
                  <a:solidFill>
                    <a:schemeClr val="tx1"/>
                  </a:solidFill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</a:rPr>
                <a:t>психоэмоциональды</a:t>
              </a:r>
              <a:r>
                <a:rPr lang="ru-RU" sz="1600" dirty="0" smtClean="0">
                  <a:solidFill>
                    <a:schemeClr val="tx1"/>
                  </a:solidFill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</a:rPr>
                <a:t>жүктеме кезінде</a:t>
              </a:r>
              <a:r>
                <a:rPr lang="ru-RU" sz="1600" dirty="0" smtClean="0">
                  <a:solidFill>
                    <a:schemeClr val="tx1"/>
                  </a:solidFill>
                </a:rPr>
                <a:t> </a:t>
              </a:r>
              <a:r>
                <a:rPr lang="ru-RU" sz="1600" dirty="0" err="1" smtClean="0">
                  <a:solidFill>
                    <a:schemeClr val="tx1"/>
                  </a:solidFill>
                </a:rPr>
                <a:t>оңнан солға қарай шунттар</a:t>
              </a:r>
              <a:r>
                <a:rPr lang="ru-RU" sz="1600" dirty="0" smtClean="0">
                  <a:solidFill>
                    <a:schemeClr val="tx1"/>
                  </a:solidFill>
                </a:rPr>
                <a:t> (цианоз</a:t>
              </a:r>
              <a:r>
                <a:rPr lang="ru-RU" sz="2000" dirty="0" smtClean="0">
                  <a:solidFill>
                    <a:schemeClr val="tx1"/>
                  </a:solidFill>
                </a:rPr>
                <a:t>)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rot="5400000">
              <a:off x="7558964" y="2158257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6" name="Полилиния 25"/>
            <p:cNvSpPr/>
            <p:nvPr/>
          </p:nvSpPr>
          <p:spPr>
            <a:xfrm>
              <a:off x="7937380" y="1099541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err="1" smtClean="0">
                  <a:solidFill>
                    <a:schemeClr val="tx1"/>
                  </a:solidFill>
                </a:rPr>
                <a:t>Сол</a:t>
              </a:r>
              <a:r>
                <a:rPr lang="ru-RU" dirty="0" smtClean="0">
                  <a:solidFill>
                    <a:schemeClr val="tx1"/>
                  </a:solidFill>
                </a:rPr>
                <a:t> </a:t>
              </a:r>
              <a:r>
                <a:rPr lang="ru-RU" dirty="0" err="1" smtClean="0">
                  <a:solidFill>
                    <a:schemeClr val="tx1"/>
                  </a:solidFill>
                </a:rPr>
                <a:t>жүрекшенің көлемдік жүктемесі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7937380" y="2763440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err="1" smtClean="0">
                  <a:solidFill>
                    <a:schemeClr val="tx1"/>
                  </a:solidFill>
                </a:rPr>
                <a:t>Сол</a:t>
              </a:r>
              <a:r>
                <a:rPr lang="ru-RU" dirty="0" smtClean="0">
                  <a:solidFill>
                    <a:schemeClr val="tx1"/>
                  </a:solidFill>
                </a:rPr>
                <a:t> </a:t>
              </a:r>
              <a:r>
                <a:rPr lang="ru-RU" dirty="0" err="1" smtClean="0">
                  <a:solidFill>
                    <a:schemeClr val="tx1"/>
                  </a:solidFill>
                </a:rPr>
                <a:t>қарыншаның көлемдік жүктемесі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Стрелка вправо 23">
            <a:extLst>
              <a:ext uri="{FF2B5EF4-FFF2-40B4-BE49-F238E27FC236}">
                <a16:creationId xmlns="" xmlns:a16="http://schemas.microsoft.com/office/drawing/2014/main" id="{962F9B80-3368-6C32-68FE-87B7FCFF7C28}"/>
              </a:ext>
            </a:extLst>
          </p:cNvPr>
          <p:cNvSpPr/>
          <p:nvPr/>
        </p:nvSpPr>
        <p:spPr>
          <a:xfrm>
            <a:off x="10473923" y="3171505"/>
            <a:ext cx="984954" cy="7074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331011" y="5104597"/>
            <a:ext cx="3247813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err="1" smtClean="0"/>
              <a:t>Сол</a:t>
            </a:r>
            <a:r>
              <a:rPr lang="ru-RU" dirty="0" smtClean="0"/>
              <a:t> </a:t>
            </a:r>
            <a:r>
              <a:rPr lang="ru-RU" dirty="0" err="1" smtClean="0"/>
              <a:t>қарыншаның</a:t>
            </a:r>
            <a:r>
              <a:rPr lang="ru-RU" dirty="0" smtClean="0"/>
              <a:t> </a:t>
            </a:r>
          </a:p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dirty="0" err="1" smtClean="0"/>
              <a:t>дилатациясы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1039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1698" y="-177421"/>
            <a:ext cx="8911687" cy="128089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Гемодинамика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375520" y="2345225"/>
            <a:ext cx="2316996" cy="1944651"/>
            <a:chOff x="2036087" y="2762173"/>
            <a:chExt cx="2218531" cy="1986852"/>
          </a:xfrm>
        </p:grpSpPr>
        <p:sp>
          <p:nvSpPr>
            <p:cNvPr id="7" name="Прямоугольник 6"/>
            <p:cNvSpPr/>
            <p:nvPr/>
          </p:nvSpPr>
          <p:spPr>
            <a:xfrm rot="5400000">
              <a:off x="2323231" y="2823816"/>
              <a:ext cx="322954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9" name="Прямоугольник 8"/>
            <p:cNvSpPr/>
            <p:nvPr/>
          </p:nvSpPr>
          <p:spPr>
            <a:xfrm rot="5400000">
              <a:off x="1657672" y="3822155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2036087" y="2763440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highlight>
                    <a:srgbClr val="FFFF00"/>
                  </a:highlight>
                </a:rPr>
                <a:t>СҚ </a:t>
              </a:r>
              <a:r>
                <a:rPr lang="ru-RU" sz="2000" b="1" kern="1200" dirty="0" err="1" smtClean="0">
                  <a:solidFill>
                    <a:schemeClr val="tx1"/>
                  </a:solidFill>
                  <a:highlight>
                    <a:srgbClr val="FFFF00"/>
                  </a:highlight>
                </a:rPr>
                <a:t>гипертрофиясы</a:t>
              </a:r>
              <a:endParaRPr lang="ru-RU" sz="2000" b="1" kern="12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24" name="Стрелка вправо 23"/>
          <p:cNvSpPr/>
          <p:nvPr/>
        </p:nvSpPr>
        <p:spPr>
          <a:xfrm>
            <a:off x="453265" y="2892071"/>
            <a:ext cx="563806" cy="48739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44B6D6F-7016-B55B-CD63-AD34588C324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76215" y="882364"/>
            <a:ext cx="3767579" cy="37815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F0AA8B3-9AF2-FE72-F067-2776D342C3B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645" y="840312"/>
            <a:ext cx="3894161" cy="3936643"/>
          </a:xfrm>
          <a:prstGeom prst="rect">
            <a:avLst/>
          </a:prstGeom>
        </p:spPr>
      </p:pic>
      <p:sp>
        <p:nvSpPr>
          <p:cNvPr id="6" name="Содержимое 2">
            <a:extLst>
              <a:ext uri="{FF2B5EF4-FFF2-40B4-BE49-F238E27FC236}">
                <a16:creationId xmlns="" xmlns:a16="http://schemas.microsoft.com/office/drawing/2014/main" id="{F9F7422E-731F-14C8-B6EB-A302E57006CF}"/>
              </a:ext>
            </a:extLst>
          </p:cNvPr>
          <p:cNvSpPr txBox="1">
            <a:spLocks/>
          </p:cNvSpPr>
          <p:nvPr/>
        </p:nvSpPr>
        <p:spPr>
          <a:xfrm>
            <a:off x="4176215" y="4740823"/>
            <a:ext cx="7956645" cy="200527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ЖЭӨ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солға ауытқыған;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Соколова-Лайона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Корнельский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(RVL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мм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әйелдерде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28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ерлерде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).;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RaVL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SIII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мм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артық;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RV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RV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5/6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одержимое 2">
            <a:extLst>
              <a:ext uri="{FF2B5EF4-FFF2-40B4-BE49-F238E27FC236}">
                <a16:creationId xmlns="" xmlns:a16="http://schemas.microsoft.com/office/drawing/2014/main" id="{F0289EF0-5993-F00F-927A-ECCE089F44D8}"/>
              </a:ext>
            </a:extLst>
          </p:cNvPr>
          <p:cNvSpPr txBox="1">
            <a:spLocks/>
          </p:cNvSpPr>
          <p:nvPr/>
        </p:nvSpPr>
        <p:spPr>
          <a:xfrm>
            <a:off x="7673108" y="6228855"/>
            <a:ext cx="10881013" cy="17116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4EA9AF19-1E2B-FAEE-A200-17F947F60917}"/>
              </a:ext>
            </a:extLst>
          </p:cNvPr>
          <p:cNvSpPr/>
          <p:nvPr/>
        </p:nvSpPr>
        <p:spPr>
          <a:xfrm rot="5153202" flipV="1">
            <a:off x="4119157" y="1263708"/>
            <a:ext cx="555649" cy="22670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="" xmlns:a16="http://schemas.microsoft.com/office/drawing/2014/main" id="{A3B19B92-24C1-84DC-B325-F32233013237}"/>
              </a:ext>
            </a:extLst>
          </p:cNvPr>
          <p:cNvSpPr/>
          <p:nvPr/>
        </p:nvSpPr>
        <p:spPr>
          <a:xfrm rot="5153202" flipV="1">
            <a:off x="4148685" y="4059501"/>
            <a:ext cx="513012" cy="24973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F181FA33-D8DD-F91F-3830-B8018BE4F879}"/>
              </a:ext>
            </a:extLst>
          </p:cNvPr>
          <p:cNvSpPr/>
          <p:nvPr/>
        </p:nvSpPr>
        <p:spPr>
          <a:xfrm rot="5153202" flipV="1">
            <a:off x="5950231" y="2439690"/>
            <a:ext cx="555649" cy="22670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8F547B87-0175-7B6B-5C70-3070920CBCA3}"/>
              </a:ext>
            </a:extLst>
          </p:cNvPr>
          <p:cNvSpPr/>
          <p:nvPr/>
        </p:nvSpPr>
        <p:spPr>
          <a:xfrm rot="5400000" flipV="1">
            <a:off x="7941272" y="1472233"/>
            <a:ext cx="754587" cy="23150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80DD303D-F29D-1BE3-C95E-6DA974B6EC23}"/>
              </a:ext>
            </a:extLst>
          </p:cNvPr>
          <p:cNvSpPr/>
          <p:nvPr/>
        </p:nvSpPr>
        <p:spPr>
          <a:xfrm rot="5153202" flipV="1">
            <a:off x="8740376" y="3782237"/>
            <a:ext cx="666476" cy="27116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="" xmlns:a16="http://schemas.microsoft.com/office/drawing/2014/main" id="{8D86BDE8-B71F-A70A-2055-32D8104320FC}"/>
              </a:ext>
            </a:extLst>
          </p:cNvPr>
          <p:cNvSpPr/>
          <p:nvPr/>
        </p:nvSpPr>
        <p:spPr>
          <a:xfrm rot="5153202" flipV="1">
            <a:off x="9824876" y="3871162"/>
            <a:ext cx="724338" cy="25936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8B24015D-C965-BFB7-0FBA-5005B590D2D9}"/>
              </a:ext>
            </a:extLst>
          </p:cNvPr>
          <p:cNvSpPr/>
          <p:nvPr/>
        </p:nvSpPr>
        <p:spPr>
          <a:xfrm rot="5153202" flipV="1">
            <a:off x="9961270" y="1378781"/>
            <a:ext cx="362584" cy="22219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85595083-A899-3247-6E72-161B885BF258}"/>
              </a:ext>
            </a:extLst>
          </p:cNvPr>
          <p:cNvSpPr/>
          <p:nvPr/>
        </p:nvSpPr>
        <p:spPr>
          <a:xfrm rot="5153202" flipV="1">
            <a:off x="8195501" y="2962015"/>
            <a:ext cx="170556" cy="19698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B353A50D-FE22-B081-BDB4-47EAD17E58F4}"/>
              </a:ext>
            </a:extLst>
          </p:cNvPr>
          <p:cNvSpPr/>
          <p:nvPr/>
        </p:nvSpPr>
        <p:spPr>
          <a:xfrm rot="5400000" flipV="1">
            <a:off x="9901704" y="2711610"/>
            <a:ext cx="616426" cy="24287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24B585E-CDA2-5E60-4668-44098AFC160E}"/>
              </a:ext>
            </a:extLst>
          </p:cNvPr>
          <p:cNvSpPr/>
          <p:nvPr/>
        </p:nvSpPr>
        <p:spPr>
          <a:xfrm>
            <a:off x="695325" y="6087857"/>
            <a:ext cx="3425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i="1" dirty="0"/>
              <a:t>Рисунок: 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endParaRPr lang="ru-RU" sz="800" i="1" dirty="0"/>
          </a:p>
        </p:txBody>
      </p:sp>
    </p:spTree>
    <p:extLst>
      <p:ext uri="{BB962C8B-B14F-4D97-AF65-F5344CB8AC3E}">
        <p14:creationId xmlns="" xmlns:p14="http://schemas.microsoft.com/office/powerpoint/2010/main" val="26027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78EFCA48-2DF1-8CB1-A7B2-F90489D17E39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879087891"/>
              </p:ext>
            </p:extLst>
          </p:nvPr>
        </p:nvGraphicFramePr>
        <p:xfrm>
          <a:off x="196948" y="1933824"/>
          <a:ext cx="5613715" cy="2314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Содержимое 2">
            <a:extLst>
              <a:ext uri="{FF2B5EF4-FFF2-40B4-BE49-F238E27FC236}">
                <a16:creationId xmlns="" xmlns:a16="http://schemas.microsoft.com/office/drawing/2014/main" id="{D3A359EF-D9CB-6D3D-6BB9-E0D49CE2952D}"/>
              </a:ext>
            </a:extLst>
          </p:cNvPr>
          <p:cNvSpPr txBox="1">
            <a:spLocks/>
          </p:cNvSpPr>
          <p:nvPr/>
        </p:nvSpPr>
        <p:spPr>
          <a:xfrm>
            <a:off x="3303562" y="5378547"/>
            <a:ext cx="7908389" cy="12614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одержимое 2">
            <a:extLst>
              <a:ext uri="{FF2B5EF4-FFF2-40B4-BE49-F238E27FC236}">
                <a16:creationId xmlns="" xmlns:a16="http://schemas.microsoft.com/office/drawing/2014/main" id="{A57921AA-46D4-CDEB-2FD2-3E15BADFB330}"/>
              </a:ext>
            </a:extLst>
          </p:cNvPr>
          <p:cNvSpPr txBox="1">
            <a:spLocks/>
          </p:cNvSpPr>
          <p:nvPr/>
        </p:nvSpPr>
        <p:spPr>
          <a:xfrm>
            <a:off x="3345766" y="5448886"/>
            <a:ext cx="4419600" cy="173736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12266" indent="-612266">
              <a:buFont typeface="Arial" panose="020B0604020202020204" pitchFamily="34" charset="0"/>
              <a:buNone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Лучевая диагностика заболеваний сердца и сосудов - презентация онлайн">
            <a:extLst>
              <a:ext uri="{FF2B5EF4-FFF2-40B4-BE49-F238E27FC236}">
                <a16:creationId xmlns="" xmlns:a16="http://schemas.microsoft.com/office/drawing/2014/main" id="{4ACA5420-03E0-E7EA-E105-5191353ED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705" t="22278" r="44148" b="5779"/>
          <a:stretch/>
        </p:blipFill>
        <p:spPr bwMode="auto">
          <a:xfrm>
            <a:off x="2931124" y="778007"/>
            <a:ext cx="5086442" cy="515719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4A7FEEF-2741-E653-284C-D7321CE55C23}"/>
              </a:ext>
            </a:extLst>
          </p:cNvPr>
          <p:cNvSpPr txBox="1"/>
          <p:nvPr/>
        </p:nvSpPr>
        <p:spPr>
          <a:xfrm>
            <a:off x="6278889" y="3844538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sp>
        <p:nvSpPr>
          <p:cNvPr id="11" name="Arc 12">
            <a:extLst>
              <a:ext uri="{FF2B5EF4-FFF2-40B4-BE49-F238E27FC236}">
                <a16:creationId xmlns="" xmlns:a16="http://schemas.microsoft.com/office/drawing/2014/main" id="{677FBA26-6D2F-51D6-E58B-89BCED72A94E}"/>
              </a:ext>
            </a:extLst>
          </p:cNvPr>
          <p:cNvSpPr/>
          <p:nvPr/>
        </p:nvSpPr>
        <p:spPr>
          <a:xfrm rot="3237485">
            <a:off x="5202409" y="3365153"/>
            <a:ext cx="2518609" cy="1753398"/>
          </a:xfrm>
          <a:prstGeom prst="arc">
            <a:avLst>
              <a:gd name="adj1" fmla="val 14639666"/>
              <a:gd name="adj2" fmla="val 2061425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Arrow Connector 14">
            <a:extLst>
              <a:ext uri="{FF2B5EF4-FFF2-40B4-BE49-F238E27FC236}">
                <a16:creationId xmlns="" xmlns:a16="http://schemas.microsoft.com/office/drawing/2014/main" id="{3EC41268-C6DF-142B-7DEB-783DFCCC88EC}"/>
              </a:ext>
            </a:extLst>
          </p:cNvPr>
          <p:cNvCxnSpPr>
            <a:cxnSpLocks/>
          </p:cNvCxnSpPr>
          <p:nvPr/>
        </p:nvCxnSpPr>
        <p:spPr>
          <a:xfrm flipH="1">
            <a:off x="7114762" y="2756451"/>
            <a:ext cx="2294282" cy="1391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957E6CD-FFBB-C8F9-6831-CF3206A07A57}"/>
              </a:ext>
            </a:extLst>
          </p:cNvPr>
          <p:cNvSpPr txBox="1"/>
          <p:nvPr/>
        </p:nvSpPr>
        <p:spPr>
          <a:xfrm>
            <a:off x="9044113" y="1683664"/>
            <a:ext cx="2206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err="1" smtClean="0">
                <a:solidFill>
                  <a:srgbClr val="3333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000" dirty="0" smtClean="0">
                <a:solidFill>
                  <a:srgbClr val="3333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333333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қарынщаның дилатациясы</a:t>
            </a:r>
            <a:endParaRPr lang="en-US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E756923-8C53-0CDC-8C16-42DE6C9CD170}"/>
              </a:ext>
            </a:extLst>
          </p:cNvPr>
          <p:cNvSpPr/>
          <p:nvPr/>
        </p:nvSpPr>
        <p:spPr>
          <a:xfrm>
            <a:off x="6624424" y="6053078"/>
            <a:ext cx="48722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en-US" altLang="ru-RU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https://radiomed.ru/cases/i-ogk-i-obp-i-chto-eto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endParaRPr lang="ru-RU" sz="1000" i="1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EC77F3E6-A79D-2385-4AB3-F6B11522D7ED}"/>
              </a:ext>
            </a:extLst>
          </p:cNvPr>
          <p:cNvSpPr txBox="1">
            <a:spLocks/>
          </p:cNvSpPr>
          <p:nvPr/>
        </p:nvSpPr>
        <p:spPr>
          <a:xfrm>
            <a:off x="2058857" y="258631"/>
            <a:ext cx="7383593" cy="87905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картинасы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053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464" y="0"/>
            <a:ext cx="8911687" cy="1280890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57739" y="1253331"/>
            <a:ext cx="8905461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имптомсыз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жүруі мүмкін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әлсіздік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үрек жеткіліксіздігі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белгілері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ентігу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иі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респираторлық аурулар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Қарау: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үрек соққысы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10469" y="6404848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протокол диагностики и лечения «ДМПП» № 62 от 18 апреля 2019г. </a:t>
            </a:r>
          </a:p>
        </p:txBody>
      </p:sp>
    </p:spTree>
    <p:extLst>
      <p:ext uri="{BB962C8B-B14F-4D97-AF65-F5344CB8AC3E}">
        <p14:creationId xmlns="" xmlns:p14="http://schemas.microsoft.com/office/powerpoint/2010/main" val="359020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ông liên nhĩ">
            <a:hlinkClick r:id="" action="ppaction://media"/>
            <a:extLst>
              <a:ext uri="{FF2B5EF4-FFF2-40B4-BE49-F238E27FC236}">
                <a16:creationId xmlns="" xmlns:a16="http://schemas.microsoft.com/office/drawing/2014/main" id="{831F8650-26F6-4DAE-8877-F98851543EC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75722" y="4490050"/>
            <a:ext cx="5876453" cy="1448914"/>
          </a:xfr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C25D564A-7493-4B98-B034-C528C02A1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204" y="308079"/>
            <a:ext cx="7383593" cy="879058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Аускультация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9118334-AB2D-46DB-9C65-E73C0FF84B99}"/>
              </a:ext>
            </a:extLst>
          </p:cNvPr>
          <p:cNvSpPr txBox="1"/>
          <p:nvPr/>
        </p:nvSpPr>
        <p:spPr>
          <a:xfrm>
            <a:off x="2087844" y="3718769"/>
            <a:ext cx="8593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 smtClean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Мезодиастолалық шу</a:t>
            </a:r>
            <a:r>
              <a:rPr lang="ru-RU" sz="2000" dirty="0" smtClean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салыстырмалы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трикуспидальды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стеноз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7F89C34-0B03-42E5-894D-B54AD18C2688}"/>
              </a:ext>
            </a:extLst>
          </p:cNvPr>
          <p:cNvSpPr txBox="1"/>
          <p:nvPr/>
        </p:nvSpPr>
        <p:spPr>
          <a:xfrm>
            <a:off x="2152154" y="899077"/>
            <a:ext cx="4821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Өкпе артериясы</a:t>
            </a:r>
            <a:r>
              <a:rPr lang="ru-RU" sz="2000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қақпақшасы үстінде:</a:t>
            </a:r>
            <a:endParaRPr lang="ru-RU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46CFAD5-9ABD-4ED5-8368-B8B9BF96696A}"/>
              </a:ext>
            </a:extLst>
          </p:cNvPr>
          <p:cNvSpPr txBox="1"/>
          <p:nvPr/>
        </p:nvSpPr>
        <p:spPr>
          <a:xfrm>
            <a:off x="2503169" y="1904760"/>
            <a:ext cx="7509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err="1" smtClean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систолалық шу</a:t>
            </a:r>
            <a:r>
              <a:rPr lang="ru-RU" sz="2000" dirty="0" smtClean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салыстырмалы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өкпе артериясы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қақпақшасының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стенозы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D1FA5D2-EC13-469C-BF9C-E92E9EBA90C6}"/>
              </a:ext>
            </a:extLst>
          </p:cNvPr>
          <p:cNvSpPr txBox="1"/>
          <p:nvPr/>
        </p:nvSpPr>
        <p:spPr>
          <a:xfrm>
            <a:off x="2503170" y="2578691"/>
            <a:ext cx="7818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 err="1" smtClean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қысқа мезодиастолалық шу</a:t>
            </a:r>
            <a:r>
              <a:rPr lang="ru-RU" sz="2000" dirty="0" smtClean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салыстырмалы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өкпе артериясы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қақпақшасының жеткіліксіздігі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419B56A-68DC-4C76-AB09-55B418CBCC75}"/>
              </a:ext>
            </a:extLst>
          </p:cNvPr>
          <p:cNvSpPr txBox="1"/>
          <p:nvPr/>
        </p:nvSpPr>
        <p:spPr>
          <a:xfrm>
            <a:off x="2503169" y="1480229"/>
            <a:ext cx="3695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highlight>
                  <a:srgbClr val="FF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II тон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акценті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ажырауы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35962F1-0399-4531-B6D5-CB6DAEE6A788}"/>
              </a:ext>
            </a:extLst>
          </p:cNvPr>
          <p:cNvSpPr txBox="1"/>
          <p:nvPr/>
        </p:nvSpPr>
        <p:spPr>
          <a:xfrm>
            <a:off x="2178178" y="3244334"/>
            <a:ext cx="6785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Трикуспидальды</a:t>
            </a:r>
            <a:r>
              <a:rPr lang="ru-RU" sz="2000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қақпақща үстінде:</a:t>
            </a:r>
            <a:endParaRPr lang="en-US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D6E9559-E720-89AE-DA99-B6B353807258}"/>
              </a:ext>
            </a:extLst>
          </p:cNvPr>
          <p:cNvSpPr/>
          <p:nvPr/>
        </p:nvSpPr>
        <p:spPr>
          <a:xfrm>
            <a:off x="3127513" y="6206967"/>
            <a:ext cx="848318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Аудио: </a:t>
            </a:r>
            <a:r>
              <a:rPr lang="en-US" sz="1000" i="1" dirty="0">
                <a:hlinkClick r:id="rId5"/>
              </a:rPr>
              <a:t>https://kpfu.ru/staff_files/F947693352/Shumy_serdca.pdf</a:t>
            </a:r>
            <a:r>
              <a:rPr lang="ru-RU" sz="1000" i="1" dirty="0"/>
              <a:t> </a:t>
            </a:r>
          </a:p>
        </p:txBody>
      </p:sp>
      <p:pic>
        <p:nvPicPr>
          <p:cNvPr id="3" name="Picture 6" descr="Picture background">
            <a:extLst>
              <a:ext uri="{FF2B5EF4-FFF2-40B4-BE49-F238E27FC236}">
                <a16:creationId xmlns="" xmlns:a16="http://schemas.microsoft.com/office/drawing/2014/main" id="{B100E097-9C5B-2C6B-5833-FF9AC441F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7347">
            <a:off x="1665880" y="5031083"/>
            <a:ext cx="1623859" cy="16238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018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835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Лабораториялық зерттеу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="" xmlns:a16="http://schemas.microsoft.com/office/drawing/2014/main" id="{7A096F3E-E643-CE4E-DA8D-92938033CDF8}"/>
              </a:ext>
            </a:extLst>
          </p:cNvPr>
          <p:cNvSpPr/>
          <p:nvPr/>
        </p:nvSpPr>
        <p:spPr>
          <a:xfrm>
            <a:off x="781879" y="2001078"/>
            <a:ext cx="4876800" cy="314076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x-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371" y="2283270"/>
            <a:ext cx="4710308" cy="24680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NT-</a:t>
            </a:r>
            <a:r>
              <a:rPr lang="en-US" sz="2400" b="1" dirty="0" err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proBNP</a:t>
            </a:r>
            <a:r>
              <a:rPr lang="ru-RU" sz="2400" b="1" dirty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Мөлшерінің көбеюі жүрек жеткіліксіздігін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Норма: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- 125     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/мл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i="1" dirty="0"/>
              <a:t>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746" y="1851992"/>
            <a:ext cx="5221357" cy="32633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45499" y="60462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200" dirty="0"/>
              <a:t>Клинический протокол диагностики и лечения </a:t>
            </a:r>
            <a:r>
              <a:rPr lang="ru-RU" sz="1200" dirty="0" smtClean="0"/>
              <a:t>«ДМПП» № 62 от 18 апреля 2019г. </a:t>
            </a:r>
            <a:r>
              <a:rPr lang="ru-RU" sz="1200" dirty="0">
                <a:hlinkClick r:id="rId3"/>
              </a:rPr>
              <a:t>: </a:t>
            </a:r>
            <a:endParaRPr lang="ru-RU" sz="1200" dirty="0"/>
          </a:p>
          <a:p>
            <a:pPr algn="r"/>
            <a:r>
              <a:rPr lang="ru-RU" sz="1200" dirty="0" smtClean="0"/>
              <a:t>Рисунок</a:t>
            </a:r>
            <a:r>
              <a:rPr lang="ru-RU" sz="1200" dirty="0"/>
              <a:t>:</a:t>
            </a:r>
            <a:r>
              <a:rPr lang="ru-RU" sz="1200" i="1" dirty="0"/>
              <a:t> </a:t>
            </a:r>
            <a:r>
              <a:rPr lang="en-US" sz="1200" i="1" dirty="0">
                <a:hlinkClick r:id="rId4"/>
              </a:rPr>
              <a:t>https://anatili.kazgazeta.kz/news/18664</a:t>
            </a:r>
            <a:r>
              <a:rPr lang="ru-RU" sz="1200" i="1" dirty="0"/>
              <a:t> </a:t>
            </a:r>
            <a:endParaRPr lang="ru-RU" sz="1200" dirty="0"/>
          </a:p>
          <a:p>
            <a:pPr algn="r"/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181537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D2C091C2-2845-0B95-8F77-9DF586060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6466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Эхокардиография</a:t>
            </a:r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="" xmlns:a16="http://schemas.microsoft.com/office/drawing/2014/main" id="{48AAD298-9699-2073-166D-91152CE7E5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713109275"/>
              </p:ext>
            </p:extLst>
          </p:nvPr>
        </p:nvGraphicFramePr>
        <p:xfrm>
          <a:off x="742666" y="982639"/>
          <a:ext cx="10373569" cy="4899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910469" y="6404848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протокол диагностики и лечения «ДМПП» № 62 от 18 апреля 2019г. </a:t>
            </a:r>
          </a:p>
        </p:txBody>
      </p:sp>
    </p:spTree>
    <p:extLst>
      <p:ext uri="{BB962C8B-B14F-4D97-AF65-F5344CB8AC3E}">
        <p14:creationId xmlns="" xmlns:p14="http://schemas.microsoft.com/office/powerpoint/2010/main" val="317638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405D6912-4F67-81B9-3369-AC7F6A20730B}"/>
              </a:ext>
            </a:extLst>
          </p:cNvPr>
          <p:cNvSpPr/>
          <p:nvPr/>
        </p:nvSpPr>
        <p:spPr>
          <a:xfrm>
            <a:off x="6036671" y="4051572"/>
            <a:ext cx="640914" cy="67191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pic>
        <p:nvPicPr>
          <p:cNvPr id="2" name="Материалы книги Эхокардиография по Харви Фейгенбауму — Яндекс Браузер 2024-09-24 20-30-32">
            <a:hlinkClick r:id="" action="ppaction://media"/>
            <a:extLst>
              <a:ext uri="{FF2B5EF4-FFF2-40B4-BE49-F238E27FC236}">
                <a16:creationId xmlns:a16="http://schemas.microsoft.com/office/drawing/2014/main" xmlns="" id="{6A2BCF93-F88E-E993-A6B6-BAE83E24CA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68556" y="1431235"/>
            <a:ext cx="8439011" cy="4759338"/>
          </a:xfrm>
          <a:prstGeom prst="rect">
            <a:avLst/>
          </a:prstGeom>
        </p:spPr>
      </p:pic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509A1F22-1900-52E1-2235-350F9A68FAD6}"/>
              </a:ext>
            </a:extLst>
          </p:cNvPr>
          <p:cNvSpPr/>
          <p:nvPr/>
        </p:nvSpPr>
        <p:spPr>
          <a:xfrm>
            <a:off x="6188765" y="4041913"/>
            <a:ext cx="742121" cy="7156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807A83-3298-01DF-8238-AF0324FC338E}"/>
              </a:ext>
            </a:extLst>
          </p:cNvPr>
          <p:cNvSpPr txBox="1"/>
          <p:nvPr/>
        </p:nvSpPr>
        <p:spPr>
          <a:xfrm>
            <a:off x="5575608" y="2672537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E32BE4-E6B4-1DB9-EDE0-DCF892802A01}"/>
              </a:ext>
            </a:extLst>
          </p:cNvPr>
          <p:cNvSpPr txBox="1"/>
          <p:nvPr/>
        </p:nvSpPr>
        <p:spPr>
          <a:xfrm>
            <a:off x="5390077" y="3878484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E7A1F5-FC50-995A-4D68-5DCB5800443A}"/>
              </a:ext>
            </a:extLst>
          </p:cNvPr>
          <p:cNvSpPr txBox="1"/>
          <p:nvPr/>
        </p:nvSpPr>
        <p:spPr>
          <a:xfrm>
            <a:off x="6695417" y="397787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742A2C-E3A6-C4D9-3A06-2097224877EC}"/>
              </a:ext>
            </a:extLst>
          </p:cNvPr>
          <p:cNvSpPr txBox="1"/>
          <p:nvPr/>
        </p:nvSpPr>
        <p:spPr>
          <a:xfrm>
            <a:off x="6596025" y="2738797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11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314" y="5602424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4">
            <a:extLst>
              <a:ext uri="{FF2B5EF4-FFF2-40B4-BE49-F238E27FC236}">
                <a16:creationId xmlns="" xmlns:a16="http://schemas.microsoft.com/office/drawing/2014/main" id="{EE1B1410-D847-8FEE-B41A-3591D74F004F}"/>
              </a:ext>
            </a:extLst>
          </p:cNvPr>
          <p:cNvSpPr txBox="1">
            <a:spLocks/>
          </p:cNvSpPr>
          <p:nvPr/>
        </p:nvSpPr>
        <p:spPr>
          <a:xfrm>
            <a:off x="1179342" y="607153"/>
            <a:ext cx="10551942" cy="577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2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stium secundum</a:t>
            </a:r>
            <a:r>
              <a:rPr kumimoji="0" lang="kk-KZ" sz="2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типіндегі үлкен дефект</a:t>
            </a: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b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Апикальды 4 камералы позиция.</a:t>
            </a:r>
            <a:endParaRPr kumimoji="0" lang="x-none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123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pic>
        <p:nvPicPr>
          <p:cNvPr id="5" name="Материалы книги Эхокардиография по Харви Фейгенбауму — Яндекс Браузер 2024-09-24 20-37-00">
            <a:hlinkClick r:id="" action="ppaction://media"/>
            <a:extLst>
              <a:ext uri="{FF2B5EF4-FFF2-40B4-BE49-F238E27FC236}">
                <a16:creationId xmlns:a16="http://schemas.microsoft.com/office/drawing/2014/main" xmlns="" id="{79A20EA4-88D7-A04D-5AA3-C30946B33D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828445" y="1391478"/>
            <a:ext cx="8200827" cy="4625009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3373737-C58F-891E-0F48-73C165C34D42}"/>
              </a:ext>
            </a:extLst>
          </p:cNvPr>
          <p:cNvSpPr/>
          <p:nvPr/>
        </p:nvSpPr>
        <p:spPr>
          <a:xfrm>
            <a:off x="5844209" y="4134680"/>
            <a:ext cx="742121" cy="70236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9E2A04-94DC-31B6-BBF9-101B3D12B989}"/>
              </a:ext>
            </a:extLst>
          </p:cNvPr>
          <p:cNvSpPr txBox="1"/>
          <p:nvPr/>
        </p:nvSpPr>
        <p:spPr>
          <a:xfrm>
            <a:off x="5151538" y="417003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5A8BC7-336B-8D73-48CA-38AFF91DEEBE}"/>
              </a:ext>
            </a:extLst>
          </p:cNvPr>
          <p:cNvSpPr txBox="1"/>
          <p:nvPr/>
        </p:nvSpPr>
        <p:spPr>
          <a:xfrm>
            <a:off x="6397243" y="417003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pic>
        <p:nvPicPr>
          <p:cNvPr id="9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314" y="5602424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4">
            <a:extLst>
              <a:ext uri="{FF2B5EF4-FFF2-40B4-BE49-F238E27FC236}">
                <a16:creationId xmlns=""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574023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Түстік допплер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солдан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оңға қарай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шунт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анықталады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Апикальды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позиция. </a:t>
            </a:r>
            <a:endParaRPr lang="x-none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icture background">
            <a:extLst>
              <a:ext uri="{FF2B5EF4-FFF2-40B4-BE49-F238E27FC236}">
                <a16:creationId xmlns="" xmlns:a16="http://schemas.microsoft.com/office/drawing/2014/main" id="{7BFD1FFC-9BB7-D9DA-3D37-ADC80F116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1922"/>
            <a:ext cx="1235764" cy="12357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88" y="1624085"/>
            <a:ext cx="4404566" cy="3694420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35763" y="1624085"/>
            <a:ext cx="5983903" cy="407505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Жүрекшеаралық перденің дефектісі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бұл оң және сол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жүрекше  жүрекшеаралық перденің дефектісі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нәтижесінде байланысатын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 жүрек ақауы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kk-KZ" sz="2400" i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Жасанды қанайналым аппараты қолданылған және рентген-эндоваскулярлы емделген алғашқы жүрек патологиясы</a:t>
            </a:r>
            <a:endParaRPr lang="ru-RU" sz="1600" i="1" spc="-1" dirty="0" smtClean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9580" y="5945357"/>
            <a:ext cx="86801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hlinkClick r:id="rId4"/>
              </a:rPr>
              <a:t>https://</a:t>
            </a:r>
            <a:r>
              <a:rPr lang="en-US" sz="1100" dirty="0" smtClean="0">
                <a:hlinkClick r:id="rId4"/>
              </a:rPr>
              <a:t>cyberleninka.ru/article/n/defekty-mezhpredserdnoy-peregorodki-klinicheskie-proyavleniya-ehokardiograficheskaya-otsenka-i-lechenie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E0ACC01-C048-07A7-14F2-3C050EA1E34C}"/>
              </a:ext>
            </a:extLst>
          </p:cNvPr>
          <p:cNvSpPr txBox="1"/>
          <p:nvPr/>
        </p:nvSpPr>
        <p:spPr>
          <a:xfrm>
            <a:off x="9292049" y="6206967"/>
            <a:ext cx="60937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i="1" dirty="0">
                <a:hlinkClick r:id="rId5"/>
              </a:rPr>
              <a:t>Рисунок: </a:t>
            </a:r>
            <a:r>
              <a:rPr lang="en-US" sz="1000" i="1" dirty="0">
                <a:hlinkClick r:id="rId5"/>
              </a:rPr>
              <a:t>https://ppt-online.org/420593</a:t>
            </a:r>
            <a:r>
              <a:rPr lang="ru-RU" sz="1000" i="1" dirty="0"/>
              <a:t> </a:t>
            </a:r>
            <a:endParaRPr lang="ru-RU" sz="1000" dirty="0"/>
          </a:p>
        </p:txBody>
      </p:sp>
    </p:spTree>
    <p:extLst>
      <p:ext uri="{BB962C8B-B14F-4D97-AF65-F5344CB8AC3E}">
        <p14:creationId xmlns="" xmlns:p14="http://schemas.microsoft.com/office/powerpoint/2010/main" val="176522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pic>
        <p:nvPicPr>
          <p:cNvPr id="3" name="Материалы книги Эхокардиография по Харви Фейгенбауму — Яндекс Браузер 2024-09-24 20-41-39">
            <a:hlinkClick r:id="" action="ppaction://media"/>
            <a:extLst>
              <a:ext uri="{FF2B5EF4-FFF2-40B4-BE49-F238E27FC236}">
                <a16:creationId xmlns:a16="http://schemas.microsoft.com/office/drawing/2014/main" xmlns="" id="{D22700E2-E2EB-44A6-C192-553E13C48F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22783" y="1338470"/>
            <a:ext cx="8571533" cy="4834075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3373737-C58F-891E-0F48-73C165C34D42}"/>
              </a:ext>
            </a:extLst>
          </p:cNvPr>
          <p:cNvSpPr/>
          <p:nvPr/>
        </p:nvSpPr>
        <p:spPr>
          <a:xfrm>
            <a:off x="5698434" y="3909392"/>
            <a:ext cx="662609" cy="60959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9E2A04-94DC-31B6-BBF9-101B3D12B989}"/>
              </a:ext>
            </a:extLst>
          </p:cNvPr>
          <p:cNvSpPr txBox="1"/>
          <p:nvPr/>
        </p:nvSpPr>
        <p:spPr>
          <a:xfrm>
            <a:off x="5032269" y="3931493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5A8BC7-336B-8D73-48CA-38AFF91DEEBE}"/>
              </a:ext>
            </a:extLst>
          </p:cNvPr>
          <p:cNvSpPr txBox="1"/>
          <p:nvPr/>
        </p:nvSpPr>
        <p:spPr>
          <a:xfrm>
            <a:off x="6132199" y="3931493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31E8A9-7482-DE5F-F1CD-73964A562D81}"/>
              </a:ext>
            </a:extLst>
          </p:cNvPr>
          <p:cNvSpPr txBox="1"/>
          <p:nvPr/>
        </p:nvSpPr>
        <p:spPr>
          <a:xfrm>
            <a:off x="4879869" y="2811684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pic>
        <p:nvPicPr>
          <p:cNvPr id="9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501" y="5593410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4">
            <a:extLst>
              <a:ext uri="{FF2B5EF4-FFF2-40B4-BE49-F238E27FC236}">
                <a16:creationId xmlns=""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574023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Жүректің оң жақ камераларының дилатациясы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Апикальды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позиция. </a:t>
            </a:r>
            <a:endParaRPr lang="x-none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273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pic>
        <p:nvPicPr>
          <p:cNvPr id="5" name="Материалы книги Эхокардиография по Харви Фейгенбауму — Яндекс Браузер 2024-09-24 20-45-47">
            <a:hlinkClick r:id="" action="ppaction://media"/>
            <a:extLst>
              <a:ext uri="{FF2B5EF4-FFF2-40B4-BE49-F238E27FC236}">
                <a16:creationId xmlns:a16="http://schemas.microsoft.com/office/drawing/2014/main" xmlns="" id="{FA3B55D7-9358-9C24-028B-396C4EDE19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75992" y="1391479"/>
            <a:ext cx="8412307" cy="474427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3373737-C58F-891E-0F48-73C165C34D42}"/>
              </a:ext>
            </a:extLst>
          </p:cNvPr>
          <p:cNvSpPr/>
          <p:nvPr/>
        </p:nvSpPr>
        <p:spPr>
          <a:xfrm>
            <a:off x="5552660" y="3657601"/>
            <a:ext cx="662609" cy="60959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9E2A04-94DC-31B6-BBF9-101B3D12B989}"/>
              </a:ext>
            </a:extLst>
          </p:cNvPr>
          <p:cNvSpPr txBox="1"/>
          <p:nvPr/>
        </p:nvSpPr>
        <p:spPr>
          <a:xfrm>
            <a:off x="5535852" y="3202623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5A8BC7-336B-8D73-48CA-38AFF91DEEBE}"/>
              </a:ext>
            </a:extLst>
          </p:cNvPr>
          <p:cNvSpPr txBox="1"/>
          <p:nvPr/>
        </p:nvSpPr>
        <p:spPr>
          <a:xfrm>
            <a:off x="5562356" y="417003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31E8A9-7482-DE5F-F1CD-73964A562D81}"/>
              </a:ext>
            </a:extLst>
          </p:cNvPr>
          <p:cNvSpPr txBox="1"/>
          <p:nvPr/>
        </p:nvSpPr>
        <p:spPr>
          <a:xfrm>
            <a:off x="6576147" y="299721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346E1F-78FB-1A6F-F8AC-A2BEFAA4297C}"/>
              </a:ext>
            </a:extLst>
          </p:cNvPr>
          <p:cNvSpPr txBox="1"/>
          <p:nvPr/>
        </p:nvSpPr>
        <p:spPr>
          <a:xfrm>
            <a:off x="6808060" y="3719459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10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685" y="5575016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4">
            <a:extLst>
              <a:ext uri="{FF2B5EF4-FFF2-40B4-BE49-F238E27FC236}">
                <a16:creationId xmlns=""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574023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Жүрекше аралық перденің ақауы.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Субкостальды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позиция. </a:t>
            </a:r>
            <a:endParaRPr lang="x-none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58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pic>
        <p:nvPicPr>
          <p:cNvPr id="2" name="Материалы книги Эхокардиография по Харви Фейгенбауму — Яндекс Браузер 2024-09-24 20-49-09">
            <a:hlinkClick r:id="" action="ppaction://media"/>
            <a:extLst>
              <a:ext uri="{FF2B5EF4-FFF2-40B4-BE49-F238E27FC236}">
                <a16:creationId xmlns:a16="http://schemas.microsoft.com/office/drawing/2014/main" xmlns="" id="{08C1EAAE-B7A3-AB56-A584-63ED5F2394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61322" y="1258956"/>
            <a:ext cx="8147464" cy="4594914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3373737-C58F-891E-0F48-73C165C34D42}"/>
              </a:ext>
            </a:extLst>
          </p:cNvPr>
          <p:cNvSpPr/>
          <p:nvPr/>
        </p:nvSpPr>
        <p:spPr>
          <a:xfrm>
            <a:off x="5817703" y="3684106"/>
            <a:ext cx="662609" cy="60959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9E2A04-94DC-31B6-BBF9-101B3D12B989}"/>
              </a:ext>
            </a:extLst>
          </p:cNvPr>
          <p:cNvSpPr txBox="1"/>
          <p:nvPr/>
        </p:nvSpPr>
        <p:spPr>
          <a:xfrm>
            <a:off x="5535852" y="3136362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5A8BC7-336B-8D73-48CA-38AFF91DEEBE}"/>
              </a:ext>
            </a:extLst>
          </p:cNvPr>
          <p:cNvSpPr txBox="1"/>
          <p:nvPr/>
        </p:nvSpPr>
        <p:spPr>
          <a:xfrm>
            <a:off x="5708129" y="4276049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31E8A9-7482-DE5F-F1CD-73964A562D81}"/>
              </a:ext>
            </a:extLst>
          </p:cNvPr>
          <p:cNvSpPr txBox="1"/>
          <p:nvPr/>
        </p:nvSpPr>
        <p:spPr>
          <a:xfrm>
            <a:off x="6576147" y="299721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346E1F-78FB-1A6F-F8AC-A2BEFAA4297C}"/>
              </a:ext>
            </a:extLst>
          </p:cNvPr>
          <p:cNvSpPr txBox="1"/>
          <p:nvPr/>
        </p:nvSpPr>
        <p:spPr>
          <a:xfrm>
            <a:off x="6702042" y="381222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10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040" y="5225516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4">
            <a:extLst>
              <a:ext uri="{FF2B5EF4-FFF2-40B4-BE49-F238E27FC236}">
                <a16:creationId xmlns=""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942" y="574023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Түстік допплер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солдан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оңға қарай 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шунт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анықталады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Субкостальды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позиция. </a:t>
            </a:r>
            <a:endParaRPr lang="x-none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142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Материалы книги Эхокардиография по Харви Фейгенбауму — Яндекс Браузер 2024-09-24 20-57-34">
            <a:hlinkClick r:id="" action="ppaction://media"/>
            <a:extLst>
              <a:ext uri="{FF2B5EF4-FFF2-40B4-BE49-F238E27FC236}">
                <a16:creationId xmlns:a16="http://schemas.microsoft.com/office/drawing/2014/main" xmlns="" id="{E9A87B85-9B04-1B04-257D-76AF0E1BE9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61322" y="1351722"/>
            <a:ext cx="8306490" cy="468460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F95F6A1-B561-1527-827A-28632827AD14}"/>
              </a:ext>
            </a:extLst>
          </p:cNvPr>
          <p:cNvSpPr/>
          <p:nvPr/>
        </p:nvSpPr>
        <p:spPr>
          <a:xfrm>
            <a:off x="0" y="6486026"/>
            <a:ext cx="84831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/>
              <a:t>Видео: </a:t>
            </a:r>
            <a:r>
              <a:rPr lang="ru-RU" altLang="ru-RU" sz="1000" dirty="0"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1000" dirty="0" err="1">
                <a:cs typeface="Times New Roman" panose="02020603050405020304" pitchFamily="18" charset="0"/>
              </a:rPr>
              <a:t>Фейгенбауму</a:t>
            </a:r>
            <a:r>
              <a:rPr lang="ru-RU" altLang="ru-RU" sz="1000" dirty="0">
                <a:cs typeface="Times New Roman" panose="02020603050405020304" pitchFamily="18" charset="0"/>
              </a:rPr>
              <a:t>»  Уильям Ф. </a:t>
            </a:r>
            <a:r>
              <a:rPr lang="ru-RU" altLang="ru-RU" sz="1200" dirty="0">
                <a:cs typeface="Times New Roman" panose="02020603050405020304" pitchFamily="18" charset="0"/>
              </a:rPr>
              <a:t>Армстронг, Томас Райан, 2023 г.</a:t>
            </a:r>
            <a:endParaRPr lang="ru-RU" altLang="ru-RU" sz="1000" dirty="0">
              <a:cs typeface="Times New Roman" panose="02020603050405020304" pitchFamily="18" charset="0"/>
            </a:endParaRPr>
          </a:p>
          <a:p>
            <a:r>
              <a:rPr lang="ru-RU" sz="1000" i="1" dirty="0"/>
              <a:t>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3373737-C58F-891E-0F48-73C165C34D42}"/>
              </a:ext>
            </a:extLst>
          </p:cNvPr>
          <p:cNvSpPr/>
          <p:nvPr/>
        </p:nvSpPr>
        <p:spPr>
          <a:xfrm>
            <a:off x="5910468" y="3962402"/>
            <a:ext cx="662609" cy="609599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9E2A04-94DC-31B6-BBF9-101B3D12B989}"/>
              </a:ext>
            </a:extLst>
          </p:cNvPr>
          <p:cNvSpPr txBox="1"/>
          <p:nvPr/>
        </p:nvSpPr>
        <p:spPr>
          <a:xfrm>
            <a:off x="5098530" y="401100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ПП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5A8BC7-336B-8D73-48CA-38AFF91DEEBE}"/>
              </a:ext>
            </a:extLst>
          </p:cNvPr>
          <p:cNvSpPr txBox="1"/>
          <p:nvPr/>
        </p:nvSpPr>
        <p:spPr>
          <a:xfrm>
            <a:off x="6516512" y="3825475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31E8A9-7482-DE5F-F1CD-73964A562D81}"/>
              </a:ext>
            </a:extLst>
          </p:cNvPr>
          <p:cNvSpPr txBox="1"/>
          <p:nvPr/>
        </p:nvSpPr>
        <p:spPr>
          <a:xfrm>
            <a:off x="4720843" y="3103233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ПЖ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346E1F-78FB-1A6F-F8AC-A2BEFAA4297C}"/>
              </a:ext>
            </a:extLst>
          </p:cNvPr>
          <p:cNvSpPr txBox="1"/>
          <p:nvPr/>
        </p:nvSpPr>
        <p:spPr>
          <a:xfrm>
            <a:off x="6065938" y="2725547"/>
            <a:ext cx="914899" cy="378119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ЛЖ</a:t>
            </a:r>
          </a:p>
        </p:txBody>
      </p:sp>
      <p:pic>
        <p:nvPicPr>
          <p:cNvPr id="10" name="Picture 2" descr="Шаблонные видеоролики: как мы оптимизировали процесс производства видео и  добились цены $300 за ролик / Хабр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1040" y="5454378"/>
            <a:ext cx="980282" cy="7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4">
            <a:extLst>
              <a:ext uri="{FF2B5EF4-FFF2-40B4-BE49-F238E27FC236}">
                <a16:creationId xmlns="" xmlns:a16="http://schemas.microsoft.com/office/drawing/2014/main" id="{EE1B1410-D847-8FEE-B41A-3591D74F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51" y="352351"/>
            <a:ext cx="10551942" cy="577411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 жақ камералардың дилатациясы,оң қарыншаның гипокинезиясы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Апикальды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камералы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позиция.</a:t>
            </a:r>
            <a:endParaRPr lang="x-none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715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2636ECE3-12AA-6F11-3CEC-515C9AA18DD1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267897599"/>
              </p:ext>
            </p:extLst>
          </p:nvPr>
        </p:nvGraphicFramePr>
        <p:xfrm>
          <a:off x="2372138" y="1369021"/>
          <a:ext cx="7686261" cy="4634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8A130B97-5102-CFC0-AC3A-B6631242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477" y="567083"/>
            <a:ext cx="979609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емдеу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әдісі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хирургиялық </a:t>
            </a:r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</a:t>
            </a:r>
            <a:b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Оптимальды</a:t>
            </a:r>
            <a:r>
              <a:rPr lang="ru-RU" sz="2200" b="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2200" b="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200" b="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5-12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2200" b="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i="0" dirty="0">
                <a:solidFill>
                  <a:srgbClr val="202124"/>
                </a:solidFill>
                <a:effectLst/>
                <a:latin typeface="-apple-system"/>
              </a:rPr>
              <a:t> </a:t>
            </a:r>
            <a:r>
              <a:rPr lang="ru-RU" dirty="0"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10469" y="6404848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Клинический протокол диагностики и лечения «ДМПП» № 62 от 18 апреля 2019г. </a:t>
            </a:r>
          </a:p>
        </p:txBody>
      </p:sp>
    </p:spTree>
    <p:extLst>
      <p:ext uri="{BB962C8B-B14F-4D97-AF65-F5344CB8AC3E}">
        <p14:creationId xmlns="" xmlns:p14="http://schemas.microsoft.com/office/powerpoint/2010/main" val="289693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575" y="1707710"/>
            <a:ext cx="3385261" cy="33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24D52B7-999D-056D-5F6A-41F70963BDF0}"/>
              </a:ext>
            </a:extLst>
          </p:cNvPr>
          <p:cNvSpPr/>
          <p:nvPr/>
        </p:nvSpPr>
        <p:spPr>
          <a:xfrm>
            <a:off x="4784035" y="5876107"/>
            <a:ext cx="657307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05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ндоваскулярная операция - закрытие ДМПП окклюдером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http://www.endo-vascular.ru/endovaskulyarnaya-operaciya-zakrytie-dmpp-okklyuderom.html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050" dirty="0"/>
          </a:p>
          <a:p>
            <a:pPr algn="r"/>
            <a:r>
              <a:rPr lang="ru-RU" sz="1050" dirty="0"/>
              <a:t>Рисунок: </a:t>
            </a:r>
            <a:r>
              <a:rPr lang="en-US" sz="1050" dirty="0">
                <a:hlinkClick r:id="rId4"/>
              </a:rPr>
              <a:t>https://www.obsidianhealth.co.za/wp-content/uploads/2021/02/OCCLUTECH.pdf</a:t>
            </a:r>
            <a:r>
              <a:rPr lang="ru-RU" sz="1050" dirty="0"/>
              <a:t>   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B65AB47A-6E54-B572-6E63-3B788CBFC7D8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3066667168"/>
              </p:ext>
            </p:extLst>
          </p:nvPr>
        </p:nvGraphicFramePr>
        <p:xfrm>
          <a:off x="1014086" y="1161247"/>
          <a:ext cx="6837529" cy="4640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57963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496" y="4046834"/>
            <a:ext cx="2837626" cy="194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09" y="948555"/>
            <a:ext cx="3615591" cy="289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1B811AE-8E89-F76D-8A6D-E944D3D21A10}"/>
              </a:ext>
            </a:extLst>
          </p:cNvPr>
          <p:cNvSpPr/>
          <p:nvPr/>
        </p:nvSpPr>
        <p:spPr>
          <a:xfrm>
            <a:off x="3214066" y="5899163"/>
            <a:ext cx="82826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05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ндоваскулярная операция - закрытие ДМПП окклюдером. 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http://www.endo-vascular.ru/endovaskulyarnaya-operaciya-zakrytie-dmpp-okklyuderom.html</a:t>
            </a:r>
            <a:endParaRPr lang="ru-RU" sz="1050" dirty="0"/>
          </a:p>
          <a:p>
            <a:pPr algn="r"/>
            <a:r>
              <a:rPr lang="ru-RU" sz="1050" dirty="0"/>
              <a:t>Рисунок: </a:t>
            </a:r>
            <a:r>
              <a:rPr lang="en-US" sz="1050" i="1" dirty="0">
                <a:hlinkClick r:id="rId4"/>
              </a:rPr>
              <a:t>https://www.obsidianhealth.co.za/wp-content/uploads/2021/02/OCCLUTECH.pdf</a:t>
            </a:r>
            <a:r>
              <a:rPr lang="ru-RU" sz="1050" i="1" dirty="0"/>
              <a:t> </a:t>
            </a:r>
            <a:endParaRPr lang="ru-RU" sz="1050" dirty="0"/>
          </a:p>
          <a:p>
            <a:pPr algn="r"/>
            <a:endParaRPr lang="ru-RU" sz="1050" dirty="0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DDDA6E3D-22D8-0C21-3917-E2B17D4FB2E4}"/>
              </a:ext>
            </a:extLst>
          </p:cNvPr>
          <p:cNvGraphicFramePr/>
          <p:nvPr>
            <p:extLst>
              <p:ext uri="{D42A27DB-BD31-4B8C-83A1-F6EECF244321}">
                <p14:modId xmlns="" xmlns:p14="http://schemas.microsoft.com/office/powerpoint/2010/main" val="1824437922"/>
              </p:ext>
            </p:extLst>
          </p:nvPr>
        </p:nvGraphicFramePr>
        <p:xfrm>
          <a:off x="1329635" y="1696278"/>
          <a:ext cx="6992730" cy="413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9676155-9749-EBD0-64F3-04E6AC1F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95" y="580650"/>
            <a:ext cx="8772459" cy="77107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Эндоваскулярлы</a:t>
            </a:r>
            <a:r>
              <a:rPr lang="ru-RU" sz="36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әдістің артықшылықтары: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292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86746" y="1207313"/>
            <a:ext cx="10900440" cy="8985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r>
              <a:rPr lang="ru-RU" sz="24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Кіші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r>
              <a:rPr lang="ru-RU" sz="24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көлемді дефекттерді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r>
              <a:rPr lang="ru-RU" sz="24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тігіс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 салу </a:t>
            </a:r>
            <a:r>
              <a:rPr lang="ru-RU" sz="24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арқылы жабады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itchFamily="18" charset="0"/>
                <a:ea typeface="DejaVu Sans"/>
                <a:cs typeface="Times New Roman" pitchFamily="18" charset="0"/>
              </a:rPr>
              <a:t> </a:t>
            </a:r>
            <a:endParaRPr lang="ru-RU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5" name="Рисунок 4"/>
          <p:cNvPicPr/>
          <p:nvPr/>
        </p:nvPicPr>
        <p:blipFill>
          <a:blip r:embed="rId2" cstate="print"/>
          <a:srcRect t="15857" b="7731"/>
          <a:stretch/>
        </p:blipFill>
        <p:spPr>
          <a:xfrm>
            <a:off x="848139" y="2169867"/>
            <a:ext cx="10442714" cy="3184012"/>
          </a:xfrm>
          <a:prstGeom prst="rect">
            <a:avLst/>
          </a:prstGeom>
          <a:ln>
            <a:noFill/>
          </a:ln>
        </p:spPr>
      </p:pic>
      <p:sp>
        <p:nvSpPr>
          <p:cNvPr id="116" name="CustomShape 2"/>
          <p:cNvSpPr/>
          <p:nvPr/>
        </p:nvSpPr>
        <p:spPr>
          <a:xfrm>
            <a:off x="412737" y="-249460"/>
            <a:ext cx="10900440" cy="123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 err="1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Екіншілік</a:t>
            </a:r>
            <a:r>
              <a:rPr lang="ru-RU" sz="3200" b="1" i="1" strike="noStrike" spc="-1" dirty="0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3200" b="1" i="1" strike="noStrike" spc="-1" dirty="0" err="1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дефекттерді</a:t>
            </a:r>
            <a:r>
              <a:rPr lang="ru-RU" sz="3200" b="1" i="1" spc="-1" dirty="0" err="1" smtClean="0">
                <a:solidFill>
                  <a:schemeClr val="accent2">
                    <a:lumMod val="7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ң коррекциясы</a:t>
            </a:r>
            <a:endParaRPr lang="ru-RU" sz="3200" b="1" i="1" strike="noStrike" spc="-1" dirty="0">
              <a:solidFill>
                <a:schemeClr val="accent2">
                  <a:lumMod val="75000"/>
                </a:schemeClr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0B4051E-6D15-EC8B-0CA7-715145496B1B}"/>
              </a:ext>
            </a:extLst>
          </p:cNvPr>
          <p:cNvSpPr/>
          <p:nvPr/>
        </p:nvSpPr>
        <p:spPr>
          <a:xfrm>
            <a:off x="6924675" y="5634120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105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ндоваскулярная операция - закрытие ДМПП окклюдером. </a:t>
            </a:r>
          </a:p>
          <a:p>
            <a:pPr algn="r"/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http://www.endo-vascular.ru/endovaskulyarnaya-operaciya-zakrytie-dmpp-okklyuderom.html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Рисунок: </a:t>
            </a:r>
            <a:r>
              <a:rPr lang="en-US" sz="1050" i="1" dirty="0">
                <a:hlinkClick r:id="rId4"/>
              </a:rPr>
              <a:t>https://www.obsidianhealth.co.za/wp-content/uploads/2021/02/OCCLUTECH.pdf</a:t>
            </a:r>
            <a:r>
              <a:rPr lang="ru-RU" sz="1050" i="1" dirty="0"/>
              <a:t> </a:t>
            </a:r>
            <a:endParaRPr lang="ru-RU" sz="1050" dirty="0"/>
          </a:p>
          <a:p>
            <a:pPr algn="r"/>
            <a:endParaRPr lang="ru-RU" sz="1050" dirty="0"/>
          </a:p>
          <a:p>
            <a:pPr algn="r"/>
            <a:endParaRPr lang="ru-RU" sz="1050" dirty="0"/>
          </a:p>
          <a:p>
            <a:pPr algn="r"/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BEED4E17-A69D-FF95-8D00-AEEC7B514A13}"/>
              </a:ext>
            </a:extLst>
          </p:cNvPr>
          <p:cNvSpPr/>
          <p:nvPr/>
        </p:nvSpPr>
        <p:spPr>
          <a:xfrm>
            <a:off x="695325" y="930965"/>
            <a:ext cx="10588486" cy="555873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x-none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3930" y="213294"/>
            <a:ext cx="8627165" cy="754115"/>
          </a:xfrm>
        </p:spPr>
        <p:txBody>
          <a:bodyPr>
            <a:normAutofit/>
          </a:bodyPr>
          <a:lstStyle/>
          <a:p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Болжамы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1479" y="892420"/>
            <a:ext cx="9607826" cy="559727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2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ақаудың мөлшері </a:t>
            </a:r>
            <a:r>
              <a:rPr lang="ru-RU" sz="22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22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артериовенозды</a:t>
            </a:r>
            <a:r>
              <a:rPr lang="ru-RU" sz="22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2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шунттың</a:t>
            </a:r>
            <a:r>
              <a:rPr lang="ru-RU" sz="2200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мөлшерімен анықталады.</a:t>
            </a:r>
            <a:endParaRPr lang="ru-RU" sz="2200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Екіншілік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ЖАПД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және аздаған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шунты бар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қалыпты дамиды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шағымдар көрсетпейді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олар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ұзақ жылдар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бойы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физикалық қабілетін сақтайды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ал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аурудың алғашқы белгілері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кейде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өмірінің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3-ші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онжылдығында ғана анықталады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Кейіннен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ауру тез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дамып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науқастардың көпшілігі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жасқа дейін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қайтыс болады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қалған науқастар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жасқа дейін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мүгедек болып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қалады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Сирек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жағдайларда қайталама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ASD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бар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науқастар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70-80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жасқа дейін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өмір сүрді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0" i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b="0" i="0" dirty="0" smtClean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/>
              <a:t>Кішкентай</a:t>
            </a:r>
            <a:r>
              <a:rPr lang="ru-RU" sz="2000" dirty="0" smtClean="0"/>
              <a:t> </a:t>
            </a:r>
            <a:r>
              <a:rPr lang="ru-RU" sz="2000" dirty="0" err="1" smtClean="0"/>
              <a:t>ақауы </a:t>
            </a:r>
            <a:r>
              <a:rPr lang="ru-RU" sz="2000" dirty="0" smtClean="0"/>
              <a:t>бар </a:t>
            </a:r>
            <a:r>
              <a:rPr lang="ru-RU" sz="2000" dirty="0" err="1" smtClean="0"/>
              <a:t>кейбір</a:t>
            </a:r>
            <a:r>
              <a:rPr lang="ru-RU" sz="2000" dirty="0" smtClean="0"/>
              <a:t> </a:t>
            </a:r>
            <a:r>
              <a:rPr lang="ru-RU" sz="2000" dirty="0" err="1" smtClean="0"/>
              <a:t>науқастарда өмірінің алғашқы </a:t>
            </a:r>
            <a:r>
              <a:rPr lang="ru-RU" sz="2000" dirty="0" smtClean="0"/>
              <a:t>2-5 </a:t>
            </a:r>
            <a:r>
              <a:rPr lang="ru-RU" sz="2000" dirty="0" err="1" smtClean="0"/>
              <a:t>жылында</a:t>
            </a:r>
            <a:r>
              <a:rPr lang="ru-RU" sz="2000" dirty="0" smtClean="0"/>
              <a:t> </a:t>
            </a:r>
            <a:r>
              <a:rPr lang="ru-RU" sz="2000" dirty="0" err="1" smtClean="0"/>
              <a:t>ақаудың өздігінен жабылуы</a:t>
            </a:r>
            <a:r>
              <a:rPr lang="ru-RU" sz="2000" dirty="0" smtClean="0"/>
              <a:t> </a:t>
            </a:r>
            <a:r>
              <a:rPr lang="ru-RU" sz="2000" dirty="0" err="1" smtClean="0"/>
              <a:t>мүмкін</a:t>
            </a:r>
            <a:r>
              <a:rPr lang="ru-RU" sz="20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kk-KZ" sz="2000" dirty="0" smtClean="0"/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Нәресте өлімі негізінен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біріншілік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ЖАПД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немесе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атриовентрикулярлық қақпақша ақауларының болуымен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сондай-ақ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ЖАПД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басқа жүректен тыс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туа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біткен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аномалиялармен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комбинациясы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салдарынан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болады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Өлімнің тікелей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себептері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көбінесе ауыр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вирустық инфекциялар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қайталанатын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пневмония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және ішек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инфекциялары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болып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табылады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1415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5695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Пайдаланылған әдебиеттер</a:t>
            </a:r>
            <a:endParaRPr lang="ru-RU" sz="36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164" y="980662"/>
            <a:ext cx="10956235" cy="4825241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Хохлунов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Т. 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Кислухин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С. Е. Шорохов «Дефекты межпредсердной перегородки: клинические проявления,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эхокардиографическая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оценка и лечение»</a:t>
            </a:r>
          </a:p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«Эхокардиография по Харви </a:t>
            </a:r>
            <a:r>
              <a:rPr lang="ru-RU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Фейгенбауму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 Уильям Ф. Армстронг, Томас Райан, 2023 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ЭКГ-признаки гипертрофии предсердий и желудочков : метод. указ. 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занятиям по пропедевтике внутренней медицины / сост. Т. 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Ащеулова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О. Н. Ковалева, Н. 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Сафаргалина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-Корнилова. – Харьков : ХНМУ, 2016. 6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Шарыкин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«Врожденные пороки сердца». Руководство для педиатров, кардиологов, неонатологов. 2 изд. 2009 г.  113,114 стр.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Педиатрия: учебник для курсантов факультетов подготовки врачей академии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ВМедА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С.М.Кирова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под ред. Н. П. Шабалова. — СПБ, 2016.— 935 с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линический </a:t>
            </a:r>
            <a:r>
              <a:rPr lang="ru-RU" sz="20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 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ефект </a:t>
            </a:r>
            <a:r>
              <a:rPr lang="ru-RU" sz="20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межпредсердной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перегородки» № 62 МЗ РК от 18.04.2019г.</a:t>
            </a:r>
            <a:endParaRPr lang="ru-RU" sz="20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линические рекомендации по ведению пациентов с врожденными пороками сердца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утверждены на профильной комиссии при главном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специалистесердечно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-сосудистом хирурге МЗ РФ совместно с Ассоциацией сердечно-сосудистых хирургов, 2014 г.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ндоваскулярная операция - закрытие ДМПП окклюдером.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http://www.endo-vascular.ru/endovaskulyarnaya-operaciya-zakrytie-dmpp-okklyuderom.html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358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="" xmlns:a16="http://schemas.microsoft.com/office/drawing/2014/main" id="{A665A62E-7DF8-18FD-2068-C4257F2E73CE}"/>
              </a:ext>
            </a:extLst>
          </p:cNvPr>
          <p:cNvSpPr/>
          <p:nvPr/>
        </p:nvSpPr>
        <p:spPr>
          <a:xfrm>
            <a:off x="212035" y="954157"/>
            <a:ext cx="11728174" cy="521989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x-none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7179" y="1134793"/>
            <a:ext cx="11071725" cy="47624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4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Жүрекшеаралық перденің дефектісі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ЖАПД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пайда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болған жүрек ақауларының жиі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кездесетін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түрлерінің бірі</a:t>
            </a:r>
            <a:endParaRPr lang="ru-RU" sz="2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Жеке патология ретінде кездесуі 5-15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басқа жүрек ақауларының құрамы ретінде кездесуі 30-50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4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Ересек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адамдарда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анықталатын жүрек ақаулары ішінде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таралуы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20-40 </a:t>
            </a:r>
            <a:r>
              <a:rPr lang="en-US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kk-KZ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мәліметтері бойынша қыздарда ұл балаларға қарағанда 2-3 есе көп кездесетіні анықталған.</a:t>
            </a:r>
            <a:endParaRPr lang="ru-RU" sz="2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4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Орташа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өмір сүру ұзақтығы 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45-50 </a:t>
            </a:r>
            <a:r>
              <a:rPr lang="ru-RU" sz="2400" b="0" i="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жас</a:t>
            </a:r>
            <a:r>
              <a:rPr lang="ru-RU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Ұзақ уақыт бойы жүректің көлемді аса жүктемесіне әкелетіндіктен,әртүрлі кардиальды асқынуларға алып келеді.</a:t>
            </a:r>
            <a:endParaRPr lang="ru-RU" sz="2400" b="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31FB2527-0C62-C778-90AF-88C1A61664F9}"/>
              </a:ext>
            </a:extLst>
          </p:cNvPr>
          <p:cNvSpPr txBox="1">
            <a:spLocks/>
          </p:cNvSpPr>
          <p:nvPr/>
        </p:nvSpPr>
        <p:spPr>
          <a:xfrm>
            <a:off x="-891488" y="6540285"/>
            <a:ext cx="7888637" cy="635429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Times New Roman" pitchFamily="18" charset="0"/>
              </a:rPr>
              <a:t>Литература</a:t>
            </a:r>
            <a:r>
              <a:rPr lang="ru-RU" sz="1200" dirty="0">
                <a:cs typeface="Times New Roman" pitchFamily="18" charset="0"/>
              </a:rPr>
              <a:t>: </a:t>
            </a:r>
            <a:r>
              <a:rPr lang="en-US" sz="1200" dirty="0">
                <a:cs typeface="Times New Roman" pitchFamily="18" charset="0"/>
                <a:hlinkClick r:id="rId2"/>
              </a:rPr>
              <a:t>http://www.almazovcentre.ru/wp-content/uploads/</a:t>
            </a:r>
            <a:r>
              <a:rPr lang="ru-RU" sz="1200" dirty="0">
                <a:cs typeface="Times New Roman" pitchFamily="18" charset="0"/>
                <a:hlinkClick r:id="rId2"/>
              </a:rPr>
              <a:t>Гурьев-В.В.-Диссертация.</a:t>
            </a:r>
            <a:r>
              <a:rPr lang="en-US" sz="1200" dirty="0">
                <a:cs typeface="Times New Roman" pitchFamily="18" charset="0"/>
                <a:hlinkClick r:id="rId2"/>
              </a:rPr>
              <a:t>pdf</a:t>
            </a:r>
            <a:r>
              <a:rPr lang="ru-RU" sz="1200" dirty="0">
                <a:cs typeface="Times New Roman" pitchFamily="18" charset="0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181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6"/>
          <p:cNvPicPr/>
          <p:nvPr/>
        </p:nvPicPr>
        <p:blipFill>
          <a:blip r:embed="rId2" cstate="print"/>
          <a:srcRect l="1708"/>
          <a:stretch/>
        </p:blipFill>
        <p:spPr>
          <a:xfrm>
            <a:off x="6635931" y="667355"/>
            <a:ext cx="5175119" cy="5095448"/>
          </a:xfrm>
          <a:prstGeom prst="rect">
            <a:avLst/>
          </a:prstGeom>
          <a:ln>
            <a:noFill/>
          </a:ln>
        </p:spPr>
      </p:pic>
      <p:sp>
        <p:nvSpPr>
          <p:cNvPr id="83" name="CustomShape 2"/>
          <p:cNvSpPr/>
          <p:nvPr/>
        </p:nvSpPr>
        <p:spPr>
          <a:xfrm>
            <a:off x="644435" y="1048279"/>
            <a:ext cx="6032850" cy="5404909"/>
          </a:xfrm>
          <a:prstGeom prst="round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Екіншілік</a:t>
            </a:r>
            <a:r>
              <a:rPr lang="ru-RU" sz="24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</a:t>
            </a:r>
            <a:r>
              <a:rPr lang="ru-RU" sz="2400" b="0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овальды</a:t>
            </a:r>
            <a:r>
              <a:rPr lang="ru-RU" sz="24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шұңқыр маңында орналаласады</a:t>
            </a:r>
            <a:r>
              <a:rPr lang="ru-RU" sz="24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Біріншілік</a:t>
            </a:r>
            <a:r>
              <a:rPr lang="ru-RU" sz="24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</a:t>
            </a:r>
            <a:r>
              <a:rPr lang="ru-RU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 </a:t>
            </a:r>
            <a:r>
              <a:rPr lang="ru-RU" sz="24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жүрекшералық перденің төменгі бөлімінде орналасады</a:t>
            </a:r>
            <a:r>
              <a:rPr lang="ru-RU" sz="24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n-US" sz="2400" b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</a:t>
            </a:r>
            <a:r>
              <a:rPr lang="ru-RU" sz="2400" b="1" strike="noStrike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inus</a:t>
            </a:r>
            <a:r>
              <a:rPr lang="ru-RU" sz="24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venosus</a:t>
            </a:r>
            <a:r>
              <a:rPr lang="ru-RU" sz="24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strike="noStrike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типті</a:t>
            </a:r>
            <a:r>
              <a:rPr lang="ru-RU" sz="24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дефект</a:t>
            </a:r>
            <a:r>
              <a:rPr lang="en-US" sz="24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- </a:t>
            </a:r>
            <a:r>
              <a:rPr lang="ru-RU" sz="2400" b="0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қуысты веналар</a:t>
            </a:r>
            <a:r>
              <a:rPr lang="ru-RU" sz="24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маңында,өкпе </a:t>
            </a:r>
            <a:r>
              <a:rPr lang="ru-RU" sz="2400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веналарының жартылай</a:t>
            </a:r>
            <a:r>
              <a:rPr lang="ru-RU" sz="24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аномальды</a:t>
            </a:r>
            <a:r>
              <a:rPr lang="ru-RU" sz="24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дренажымен</a:t>
            </a:r>
            <a:r>
              <a:rPr lang="ru-RU" sz="24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комбинацияланады</a:t>
            </a:r>
            <a:r>
              <a:rPr lang="ru-RU" sz="24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.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7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24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1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</a:t>
            </a:r>
            <a:r>
              <a:rPr lang="ru-RU" sz="2400" b="1" strike="noStrike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оронарлы</a:t>
            </a:r>
            <a:r>
              <a:rPr lang="ru-RU" sz="24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синус </a:t>
            </a:r>
            <a:r>
              <a:rPr lang="ru-RU" sz="2400" b="1" strike="noStrike" spc="-1" dirty="0" err="1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аймағы дефектісі</a:t>
            </a:r>
            <a:r>
              <a:rPr lang="ru-RU" sz="2400" b="1" strike="noStrike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– </a:t>
            </a:r>
            <a:r>
              <a:rPr lang="ru-RU" sz="2400" b="0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коронарлы</a:t>
            </a:r>
            <a:r>
              <a:rPr lang="ru-RU" sz="24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синус</a:t>
            </a:r>
            <a:r>
              <a:rPr lang="ru-RU" sz="24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пен </a:t>
            </a:r>
            <a:r>
              <a:rPr lang="ru-RU" sz="2400" b="0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сол</a:t>
            </a:r>
            <a:r>
              <a:rPr lang="ru-RU" sz="24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2400" b="0" strike="noStrike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жүрекше арасындағы байланыс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974CCB-A130-5B65-9EB4-3A2B350F1F58}"/>
              </a:ext>
            </a:extLst>
          </p:cNvPr>
          <p:cNvSpPr txBox="1">
            <a:spLocks/>
          </p:cNvSpPr>
          <p:nvPr/>
        </p:nvSpPr>
        <p:spPr>
          <a:xfrm>
            <a:off x="1665272" y="368300"/>
            <a:ext cx="8911687" cy="12808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Типтері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C5138A4-3E1D-05DE-8E6E-45F8274307D4}"/>
              </a:ext>
            </a:extLst>
          </p:cNvPr>
          <p:cNvSpPr/>
          <p:nvPr/>
        </p:nvSpPr>
        <p:spPr>
          <a:xfrm>
            <a:off x="4154971" y="5762803"/>
            <a:ext cx="7341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Шарыкин А.С. Врожденные пороки сердца: руководство для педи­атров, </a:t>
            </a:r>
          </a:p>
          <a:p>
            <a:pPr algn="r"/>
            <a:r>
              <a:rPr lang="ru-RU" sz="1000" i="1" dirty="0"/>
              <a:t>кардиологов, неонатологов. – 2-е изд. – М.: БИНОМ, 2009, 384с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B6BE78-FA31-64AE-ACA4-B26AF9368A8D}"/>
              </a:ext>
            </a:extLst>
          </p:cNvPr>
          <p:cNvSpPr txBox="1"/>
          <p:nvPr/>
        </p:nvSpPr>
        <p:spPr>
          <a:xfrm>
            <a:off x="6991659" y="6191578"/>
            <a:ext cx="61423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i="1" dirty="0"/>
              <a:t> Рисунок: </a:t>
            </a:r>
            <a:r>
              <a:rPr lang="en-US" sz="1100" i="1" dirty="0">
                <a:hlinkClick r:id="rId3"/>
              </a:rPr>
              <a:t>https://link.springer.com/chapter/10.1007/978-3-540-69837-1_13</a:t>
            </a:r>
            <a:r>
              <a:rPr lang="ru-RU" sz="1100" i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DD89FC3-704F-4B73-B54E-F44257AD5F81}"/>
              </a:ext>
            </a:extLst>
          </p:cNvPr>
          <p:cNvSpPr txBox="1"/>
          <p:nvPr/>
        </p:nvSpPr>
        <p:spPr>
          <a:xfrm>
            <a:off x="5381897" y="181957"/>
            <a:ext cx="6114778" cy="4339650"/>
          </a:xfrm>
          <a:prstGeom prst="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Эмбриогенез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Біріншілік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ЖАП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жалпы жүрекшенің 4-аптада жоғарғы-артқы қабырғасынан пайда болып, оң және сол жақ жүрекшеге бөледі.Бірақ толық бөлмейді,төменгі жағында біріншілік жүрекшеаралық тесік болады.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Екіншілік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ЖАП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біріншілік перденің оң жағынан өсіп,онымен бірігіп,краниальды бөлігінде үзіліп,овальды терезе пайда болады.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Біріншілік перде </a:t>
            </a:r>
            <a:r>
              <a:rPr lang="kk-KZ" sz="2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овальды терезенің қақпақшасы рөлін атқарады.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CCFAEC0-BE9C-4FB6-BAEF-0905E098A6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325" y="196234"/>
            <a:ext cx="4367070" cy="646553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109BA58-1EC9-2349-671C-8CB4E0F8892E}"/>
              </a:ext>
            </a:extLst>
          </p:cNvPr>
          <p:cNvSpPr/>
          <p:nvPr/>
        </p:nvSpPr>
        <p:spPr>
          <a:xfrm>
            <a:off x="4154971" y="6304002"/>
            <a:ext cx="73417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Лекция доцента кафедры морфологии и общей патологии  </a:t>
            </a:r>
            <a:r>
              <a:rPr lang="ru-RU" sz="1000" i="1" dirty="0" err="1"/>
              <a:t>ИФМиБ</a:t>
            </a:r>
            <a:r>
              <a:rPr lang="ru-RU" sz="1000" i="1" dirty="0"/>
              <a:t> Титовой  М.А. </a:t>
            </a:r>
            <a:r>
              <a:rPr lang="en-US" sz="1000" i="1" dirty="0">
                <a:hlinkClick r:id="rId3"/>
              </a:rPr>
              <a:t>https://kpfu.ru/portal/docs/F1976091547/5.SSS.Razvitie.serdca.2020.pdf</a:t>
            </a:r>
            <a:r>
              <a:rPr lang="ru-RU" sz="1000" i="1" dirty="0"/>
              <a:t> </a:t>
            </a:r>
          </a:p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4"/>
              </a:rPr>
              <a:t>https://d-nb.info/1024304868/34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53226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67CA50-77B9-466E-AA8F-31E667BFA7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5821" y="363985"/>
            <a:ext cx="3539298" cy="6083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C5993D5-1356-42D0-83F4-CE7A0327FDE7}"/>
              </a:ext>
            </a:extLst>
          </p:cNvPr>
          <p:cNvSpPr txBox="1"/>
          <p:nvPr/>
        </p:nvSpPr>
        <p:spPr>
          <a:xfrm>
            <a:off x="1631092" y="3429001"/>
            <a:ext cx="209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Первичный </a:t>
            </a:r>
          </a:p>
          <a:p>
            <a:r>
              <a:rPr lang="ru-RU" sz="1600" b="1" dirty="0"/>
              <a:t>ДМПП</a:t>
            </a:r>
            <a:endParaRPr 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5FDCFDC-1D51-42BD-B066-9058F2E5219F}"/>
              </a:ext>
            </a:extLst>
          </p:cNvPr>
          <p:cNvSpPr txBox="1"/>
          <p:nvPr/>
        </p:nvSpPr>
        <p:spPr>
          <a:xfrm>
            <a:off x="1631092" y="2222763"/>
            <a:ext cx="2092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Вторичный </a:t>
            </a:r>
          </a:p>
          <a:p>
            <a:r>
              <a:rPr lang="ru-RU" sz="1600" b="1" dirty="0"/>
              <a:t>ДМПП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385ABE3-5593-4233-9B73-EAB3C1B89B23}"/>
              </a:ext>
            </a:extLst>
          </p:cNvPr>
          <p:cNvSpPr txBox="1"/>
          <p:nvPr/>
        </p:nvSpPr>
        <p:spPr>
          <a:xfrm>
            <a:off x="1631092" y="949204"/>
            <a:ext cx="2092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Здоровый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81113D-5B32-4E21-95B3-DA828D73E406}"/>
              </a:ext>
            </a:extLst>
          </p:cNvPr>
          <p:cNvSpPr txBox="1"/>
          <p:nvPr/>
        </p:nvSpPr>
        <p:spPr>
          <a:xfrm>
            <a:off x="1631092" y="4635239"/>
            <a:ext cx="2092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Дефект </a:t>
            </a:r>
          </a:p>
          <a:p>
            <a:r>
              <a:rPr lang="ru-RU" sz="1600" b="1" dirty="0"/>
              <a:t>венозного </a:t>
            </a:r>
          </a:p>
          <a:p>
            <a:r>
              <a:rPr lang="ru-RU" sz="1600" b="1" dirty="0"/>
              <a:t>синуса</a:t>
            </a:r>
            <a:endParaRPr lang="en-US" sz="16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E654BBC2-E884-4A44-A2BD-C1E203C8BD2F}"/>
              </a:ext>
            </a:extLst>
          </p:cNvPr>
          <p:cNvSpPr txBox="1">
            <a:spLocks/>
          </p:cNvSpPr>
          <p:nvPr/>
        </p:nvSpPr>
        <p:spPr>
          <a:xfrm>
            <a:off x="6371930" y="624425"/>
            <a:ext cx="4717006" cy="51335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Біріншілік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біріншілік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жүрекшеаралық перденің қалыптасуының бұзылысы нәтижесінде түзіледі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err="1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АВ-қақпақшалар деңгейінде орналасады</a:t>
            </a:r>
            <a:r>
              <a:rPr lang="ru-RU" sz="2000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rgbClr val="002060"/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Төменгі жиегін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АВ-қақпақшалардан тұрады.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АВСД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құрамында жүреді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Екіншілік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дефект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екіншілік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жүрекшеаралық перденің қалыптасуының бұзылысы нәтижесінде түзіледі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3CA69C6-590B-8530-DEFE-94235EC9C1A4}"/>
              </a:ext>
            </a:extLst>
          </p:cNvPr>
          <p:cNvSpPr/>
          <p:nvPr/>
        </p:nvSpPr>
        <p:spPr>
          <a:xfrm>
            <a:off x="4154971" y="5899190"/>
            <a:ext cx="73417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Лекция доцента кафедры морфологии и общей патологии  </a:t>
            </a:r>
            <a:r>
              <a:rPr lang="ru-RU" sz="1000" i="1" dirty="0" err="1"/>
              <a:t>ИФМиБ</a:t>
            </a:r>
            <a:r>
              <a:rPr lang="ru-RU" sz="1000" i="1" dirty="0"/>
              <a:t> Титовой  М.А. </a:t>
            </a:r>
            <a:r>
              <a:rPr lang="en-US" sz="1000" i="1" dirty="0">
                <a:hlinkClick r:id="rId3"/>
              </a:rPr>
              <a:t>https://kpfu.ru/portal/docs/F1976091547/5.SSS.Razvitie.serdca.2020.pdf</a:t>
            </a:r>
            <a:r>
              <a:rPr lang="ru-RU" sz="1000" i="1" dirty="0"/>
              <a:t> </a:t>
            </a:r>
          </a:p>
          <a:p>
            <a:pPr algn="r"/>
            <a:r>
              <a:rPr lang="ru-RU" sz="1000" i="1" dirty="0"/>
              <a:t>Рисунок: </a:t>
            </a:r>
            <a:r>
              <a:rPr lang="en-US" sz="1000" i="1" dirty="0">
                <a:hlinkClick r:id="rId4"/>
              </a:rPr>
              <a:t>https://d-nb.info/1024304868/34</a:t>
            </a:r>
            <a:r>
              <a:rPr lang="ru-RU" sz="1000" i="1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6582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30DD500-2F9F-46C9-A762-5079D2F2F73E}"/>
              </a:ext>
            </a:extLst>
          </p:cNvPr>
          <p:cNvSpPr txBox="1"/>
          <p:nvPr/>
        </p:nvSpPr>
        <p:spPr>
          <a:xfrm>
            <a:off x="1514901" y="3963586"/>
            <a:ext cx="9130353" cy="1384995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Тератогенді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факторлардың гестацияның</a:t>
            </a:r>
            <a:r>
              <a:rPr lang="ru-RU" sz="2800" b="1" dirty="0" err="1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2—3-аптасынан </a:t>
            </a:r>
            <a:r>
              <a:rPr lang="ru-RU" sz="28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8—12 </a:t>
            </a:r>
            <a:r>
              <a:rPr lang="ru-RU" sz="2800" b="1" dirty="0" err="1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аптасына</a:t>
            </a:r>
            <a:r>
              <a:rPr lang="ru-RU" sz="2800" b="1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2800" b="1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әсер етуі</a:t>
            </a:r>
            <a:r>
              <a:rPr lang="ru-RU" sz="2800" b="1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қауіпті</a:t>
            </a:r>
            <a:r>
              <a:rPr lang="ru-RU" sz="2800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себебі</a:t>
            </a:r>
            <a:r>
              <a:rPr lang="ru-RU" sz="2800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жүрек </a:t>
            </a:r>
            <a:r>
              <a:rPr lang="ru-RU" sz="2800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осы </a:t>
            </a:r>
            <a:r>
              <a:rPr lang="ru-RU" sz="2800" dirty="0" err="1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уақыттарда қалыптаса бастайды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="" xmlns:a16="http://schemas.microsoft.com/office/drawing/2014/main" id="{7C417D96-8629-D4B0-BD1C-5334BB360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61" y="544204"/>
            <a:ext cx="3282557" cy="32825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95F299-9907-0E00-A7BA-73534CD5EE90}"/>
              </a:ext>
            </a:extLst>
          </p:cNvPr>
          <p:cNvSpPr txBox="1"/>
          <p:nvPr/>
        </p:nvSpPr>
        <p:spPr>
          <a:xfrm>
            <a:off x="3280327" y="6176189"/>
            <a:ext cx="82163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dirty="0"/>
              <a:t>Рисунок: </a:t>
            </a:r>
            <a:r>
              <a:rPr lang="ru-RU" sz="1200" i="1" dirty="0"/>
              <a:t> </a:t>
            </a:r>
            <a:r>
              <a:rPr lang="en-US" sz="1200" i="1" dirty="0">
                <a:hlinkClick r:id="rId3"/>
              </a:rPr>
              <a:t>https://ivr-lv.ru/ateroskleroz/opasnost/chem-opasen-povyishennyiy-uroven-holesterina/</a:t>
            </a:r>
            <a:r>
              <a:rPr lang="ru-RU" sz="1200" i="1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9721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2134" y="91488"/>
            <a:ext cx="2823912" cy="573004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Гемодинамика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396575" y="1698443"/>
            <a:ext cx="2418749" cy="3407154"/>
            <a:chOff x="2036087" y="1099541"/>
            <a:chExt cx="2218531" cy="2995017"/>
          </a:xfrm>
        </p:grpSpPr>
        <p:sp>
          <p:nvSpPr>
            <p:cNvPr id="13" name="Прямоугольник 12"/>
            <p:cNvSpPr/>
            <p:nvPr/>
          </p:nvSpPr>
          <p:spPr>
            <a:xfrm rot="5400000">
              <a:off x="1657672" y="2158257"/>
              <a:ext cx="1654072" cy="199667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-300000" contourW="19050" prstMaterial="metal">
              <a:bevelT w="88900" h="203200"/>
              <a:bevelB w="165100" h="254000"/>
            </a:sp3d>
          </p:spPr>
          <p:style>
            <a:lnRef idx="0">
              <a:schemeClr val="accent4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shade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4" name="Полилиния 13"/>
            <p:cNvSpPr/>
            <p:nvPr/>
          </p:nvSpPr>
          <p:spPr>
            <a:xfrm>
              <a:off x="2036087" y="1099541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kern="1200" dirty="0" err="1" smtClean="0">
                  <a:solidFill>
                    <a:schemeClr val="tx1"/>
                  </a:solidFill>
                </a:rPr>
                <a:t>Солдан</a:t>
              </a:r>
              <a:r>
                <a:rPr lang="ru-RU" kern="1200" dirty="0" smtClean="0">
                  <a:solidFill>
                    <a:schemeClr val="tx1"/>
                  </a:solidFill>
                </a:rPr>
                <a:t> </a:t>
              </a:r>
              <a:r>
                <a:rPr lang="ru-RU" dirty="0" err="1" smtClean="0">
                  <a:solidFill>
                    <a:schemeClr val="tx1"/>
                  </a:solidFill>
                </a:rPr>
                <a:t>оңға қарай </a:t>
              </a:r>
              <a:r>
                <a:rPr lang="ru-RU" dirty="0" smtClean="0">
                  <a:solidFill>
                    <a:schemeClr val="tx1"/>
                  </a:solidFill>
                </a:rPr>
                <a:t>шунт</a:t>
              </a:r>
              <a:endParaRPr lang="ru-RU" kern="1200" dirty="0">
                <a:solidFill>
                  <a:schemeClr val="tx1"/>
                </a:solidFill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2036087" y="2763440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err="1" smtClean="0">
                  <a:solidFill>
                    <a:schemeClr val="tx1"/>
                  </a:solidFill>
                  <a:highlight>
                    <a:srgbClr val="FFFF00"/>
                  </a:highlight>
                </a:rPr>
                <a:t>Оң жүрекшенің жүктемесі</a:t>
              </a:r>
              <a:endParaRPr lang="ru-RU" sz="2000" b="1" kern="1200" dirty="0">
                <a:solidFill>
                  <a:schemeClr val="tx1"/>
                </a:solidFill>
                <a:highlight>
                  <a:srgbClr val="FFFF00"/>
                </a:highlight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4326340" y="6176189"/>
            <a:ext cx="73477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dirty="0"/>
              <a:t>А. С. </a:t>
            </a:r>
            <a:r>
              <a:rPr lang="ru-RU" sz="1000" dirty="0" err="1"/>
              <a:t>Шарыкин</a:t>
            </a:r>
            <a:r>
              <a:rPr lang="ru-RU" sz="1000" dirty="0"/>
              <a:t> «Врожденные пороки сердца». Руководство для педиатров, кардиологов, неонатологов. 2 изд. 2009 г. </a:t>
            </a:r>
          </a:p>
          <a:p>
            <a:pPr algn="r"/>
            <a:r>
              <a:rPr lang="ru-RU" sz="1000" dirty="0"/>
              <a:t>Рисунок: 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«Электрокардиограмма: анализ и интерпретация» А.В. </a:t>
            </a:r>
            <a:r>
              <a:rPr lang="ru-RU" alt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2023 г.</a:t>
            </a:r>
          </a:p>
          <a:p>
            <a:pPr algn="r"/>
            <a:r>
              <a:rPr lang="ru-RU" sz="1000" dirty="0"/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8341A8-EF69-8C82-A893-C3BF77103F9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2134" y="1542539"/>
            <a:ext cx="6021073" cy="4247877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D1D9A039-5861-780E-210B-36D84A02E883}"/>
              </a:ext>
            </a:extLst>
          </p:cNvPr>
          <p:cNvSpPr/>
          <p:nvPr/>
        </p:nvSpPr>
        <p:spPr>
          <a:xfrm rot="5153202">
            <a:off x="6392951" y="2292338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5FA3F601-BD3F-1DD1-AB36-543FC1EDBC5F}"/>
              </a:ext>
            </a:extLst>
          </p:cNvPr>
          <p:cNvSpPr/>
          <p:nvPr/>
        </p:nvSpPr>
        <p:spPr>
          <a:xfrm rot="5153202">
            <a:off x="6246929" y="5094257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0C03E1B7-B9A6-A04C-AA3D-F96E532BBD06}"/>
              </a:ext>
            </a:extLst>
          </p:cNvPr>
          <p:cNvSpPr/>
          <p:nvPr/>
        </p:nvSpPr>
        <p:spPr>
          <a:xfrm rot="5153202">
            <a:off x="6246932" y="2926471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967CE389-FA2C-F893-23F0-A005F708826E}"/>
              </a:ext>
            </a:extLst>
          </p:cNvPr>
          <p:cNvSpPr/>
          <p:nvPr/>
        </p:nvSpPr>
        <p:spPr>
          <a:xfrm rot="5153202">
            <a:off x="6392952" y="1812287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8AF9262B-C80E-A6F2-84AA-274C356277AA}"/>
              </a:ext>
            </a:extLst>
          </p:cNvPr>
          <p:cNvSpPr/>
          <p:nvPr/>
        </p:nvSpPr>
        <p:spPr>
          <a:xfrm rot="5153202">
            <a:off x="6246930" y="4508916"/>
            <a:ext cx="179958" cy="27985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B455B6D-BE95-1200-9D54-94A146A9C954}"/>
              </a:ext>
            </a:extLst>
          </p:cNvPr>
          <p:cNvSpPr txBox="1"/>
          <p:nvPr/>
        </p:nvSpPr>
        <p:spPr>
          <a:xfrm>
            <a:off x="4652712" y="5708728"/>
            <a:ext cx="6015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Оң жүрекшенің гипертрофиясы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P-pulmonale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3597BFD-DE32-15C7-8A89-560FDF9A439B}"/>
              </a:ext>
            </a:extLst>
          </p:cNvPr>
          <p:cNvSpPr txBox="1"/>
          <p:nvPr/>
        </p:nvSpPr>
        <p:spPr>
          <a:xfrm>
            <a:off x="1046194" y="664492"/>
            <a:ext cx="9949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жүрекшедегі қысым оң жақтағыдан гөрі жоғары болады,сондықтан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шунт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бағыты солдан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оңға қарай жүреді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78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0362347-F5C1-2C71-D1DB-79A291E9A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23AD48-ECC5-3634-43A2-D6D758035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687" y="-180115"/>
            <a:ext cx="10363199" cy="1280890"/>
          </a:xfrm>
        </p:spPr>
        <p:txBody>
          <a:bodyPr>
            <a:normAutofit/>
          </a:bodyPr>
          <a:lstStyle/>
          <a:p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Гемодинамика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FFF0E088-6D99-E574-B152-DCAF228B2988}"/>
              </a:ext>
            </a:extLst>
          </p:cNvPr>
          <p:cNvGrpSpPr/>
          <p:nvPr/>
        </p:nvGrpSpPr>
        <p:grpSpPr>
          <a:xfrm>
            <a:off x="695325" y="778991"/>
            <a:ext cx="2418749" cy="5674198"/>
            <a:chOff x="2036087" y="1099541"/>
            <a:chExt cx="2218531" cy="4987833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="" xmlns:a16="http://schemas.microsoft.com/office/drawing/2014/main" id="{39CD6ED3-D2C1-0D67-C1C8-6AC3EECF014D}"/>
                </a:ext>
              </a:extLst>
            </p:cNvPr>
            <p:cNvSpPr/>
            <p:nvPr/>
          </p:nvSpPr>
          <p:spPr>
            <a:xfrm rot="5400000">
              <a:off x="1657672" y="2158257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4" name="Полилиния 13">
              <a:extLst>
                <a:ext uri="{FF2B5EF4-FFF2-40B4-BE49-F238E27FC236}">
                  <a16:creationId xmlns="" xmlns:a16="http://schemas.microsoft.com/office/drawing/2014/main" id="{677DFB2B-885E-BA78-9757-15068603F0F9}"/>
                </a:ext>
              </a:extLst>
            </p:cNvPr>
            <p:cNvSpPr/>
            <p:nvPr/>
          </p:nvSpPr>
          <p:spPr>
            <a:xfrm>
              <a:off x="2036087" y="1099541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err="1" smtClean="0">
                  <a:solidFill>
                    <a:schemeClr val="tx1"/>
                  </a:solidFill>
                </a:rPr>
                <a:t>Солдан</a:t>
              </a:r>
              <a:r>
                <a:rPr lang="ru-RU" dirty="0" smtClean="0">
                  <a:solidFill>
                    <a:schemeClr val="tx1"/>
                  </a:solidFill>
                </a:rPr>
                <a:t> </a:t>
              </a:r>
              <a:r>
                <a:rPr lang="ru-RU" dirty="0" err="1" smtClean="0">
                  <a:solidFill>
                    <a:schemeClr val="tx1"/>
                  </a:solidFill>
                </a:rPr>
                <a:t>оңға қарай </a:t>
              </a:r>
              <a:r>
                <a:rPr lang="ru-RU" dirty="0" smtClean="0">
                  <a:solidFill>
                    <a:schemeClr val="tx1"/>
                  </a:solidFill>
                </a:rPr>
                <a:t>шунт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B8525AB9-F264-ED91-A953-6E764E912CCE}"/>
                </a:ext>
              </a:extLst>
            </p:cNvPr>
            <p:cNvSpPr/>
            <p:nvPr/>
          </p:nvSpPr>
          <p:spPr>
            <a:xfrm rot="5400000">
              <a:off x="1657672" y="3822155"/>
              <a:ext cx="1654072" cy="19966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16" name="Полилиния 15">
              <a:extLst>
                <a:ext uri="{FF2B5EF4-FFF2-40B4-BE49-F238E27FC236}">
                  <a16:creationId xmlns="" xmlns:a16="http://schemas.microsoft.com/office/drawing/2014/main" id="{DE7BACE8-75ED-6D45-5DEA-FFD78BD93761}"/>
                </a:ext>
              </a:extLst>
            </p:cNvPr>
            <p:cNvSpPr/>
            <p:nvPr/>
          </p:nvSpPr>
          <p:spPr>
            <a:xfrm>
              <a:off x="2036087" y="2967388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dirty="0" err="1" smtClean="0">
                  <a:solidFill>
                    <a:schemeClr val="tx1"/>
                  </a:solidFill>
                </a:rPr>
                <a:t>Оң жүрекшенің көлемдік жүктемесі</a:t>
              </a:r>
              <a:endParaRPr lang="ru-RU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="" xmlns:a16="http://schemas.microsoft.com/office/drawing/2014/main" id="{FB990139-A4CC-5F4A-C1E4-3518D0C65D75}"/>
                </a:ext>
              </a:extLst>
            </p:cNvPr>
            <p:cNvSpPr/>
            <p:nvPr/>
          </p:nvSpPr>
          <p:spPr>
            <a:xfrm>
              <a:off x="2036087" y="4756256"/>
              <a:ext cx="2218531" cy="1331118"/>
            </a:xfrm>
            <a:custGeom>
              <a:avLst/>
              <a:gdLst>
                <a:gd name="connsiteX0" fmla="*/ 0 w 2218531"/>
                <a:gd name="connsiteY0" fmla="*/ 133112 h 1331118"/>
                <a:gd name="connsiteX1" fmla="*/ 133112 w 2218531"/>
                <a:gd name="connsiteY1" fmla="*/ 0 h 1331118"/>
                <a:gd name="connsiteX2" fmla="*/ 2085419 w 2218531"/>
                <a:gd name="connsiteY2" fmla="*/ 0 h 1331118"/>
                <a:gd name="connsiteX3" fmla="*/ 2218531 w 2218531"/>
                <a:gd name="connsiteY3" fmla="*/ 133112 h 1331118"/>
                <a:gd name="connsiteX4" fmla="*/ 2218531 w 2218531"/>
                <a:gd name="connsiteY4" fmla="*/ 1198006 h 1331118"/>
                <a:gd name="connsiteX5" fmla="*/ 2085419 w 2218531"/>
                <a:gd name="connsiteY5" fmla="*/ 1331118 h 1331118"/>
                <a:gd name="connsiteX6" fmla="*/ 133112 w 2218531"/>
                <a:gd name="connsiteY6" fmla="*/ 1331118 h 1331118"/>
                <a:gd name="connsiteX7" fmla="*/ 0 w 2218531"/>
                <a:gd name="connsiteY7" fmla="*/ 1198006 h 1331118"/>
                <a:gd name="connsiteX8" fmla="*/ 0 w 2218531"/>
                <a:gd name="connsiteY8" fmla="*/ 133112 h 133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8531" h="1331118">
                  <a:moveTo>
                    <a:pt x="0" y="133112"/>
                  </a:moveTo>
                  <a:cubicBezTo>
                    <a:pt x="0" y="59596"/>
                    <a:pt x="59596" y="0"/>
                    <a:pt x="133112" y="0"/>
                  </a:cubicBezTo>
                  <a:lnTo>
                    <a:pt x="2085419" y="0"/>
                  </a:lnTo>
                  <a:cubicBezTo>
                    <a:pt x="2158935" y="0"/>
                    <a:pt x="2218531" y="59596"/>
                    <a:pt x="2218531" y="133112"/>
                  </a:cubicBezTo>
                  <a:lnTo>
                    <a:pt x="2218531" y="1198006"/>
                  </a:lnTo>
                  <a:cubicBezTo>
                    <a:pt x="2218531" y="1271522"/>
                    <a:pt x="2158935" y="1331118"/>
                    <a:pt x="2085419" y="1331118"/>
                  </a:cubicBezTo>
                  <a:lnTo>
                    <a:pt x="133112" y="1331118"/>
                  </a:lnTo>
                  <a:cubicBezTo>
                    <a:pt x="59596" y="1331118"/>
                    <a:pt x="0" y="1271522"/>
                    <a:pt x="0" y="1198006"/>
                  </a:cubicBezTo>
                  <a:lnTo>
                    <a:pt x="0" y="133112"/>
                  </a:ln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202817" tIns="202817" rIns="202817" bIns="202817" numCol="1" spcCol="1270" anchor="ctr" anchorCtr="0">
              <a:noAutofit/>
            </a:bodyPr>
            <a:lstStyle/>
            <a:p>
              <a:pPr lvl="0" algn="ctr" defTabSz="1911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err="1" smtClean="0">
                  <a:solidFill>
                    <a:schemeClr val="tx1"/>
                  </a:solidFill>
                </a:rPr>
                <a:t>Оң қарыншаның көлемдік жүктемесі</a:t>
              </a:r>
              <a:endParaRPr lang="ru-RU" dirty="0">
                <a:solidFill>
                  <a:schemeClr val="tx1"/>
                </a:solidFill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F5D1118-8B58-2AFF-4BE3-6D1E1E30CD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5971" y="876964"/>
            <a:ext cx="5106113" cy="28197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F0AB247-269A-5038-69E3-2732C12A29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5507" y="887158"/>
            <a:ext cx="2862598" cy="3762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99D111B-EDB9-7D41-4B5B-EEEAD6431C87}"/>
              </a:ext>
            </a:extLst>
          </p:cNvPr>
          <p:cNvSpPr txBox="1"/>
          <p:nvPr/>
        </p:nvSpPr>
        <p:spPr>
          <a:xfrm>
            <a:off x="6698385" y="3712863"/>
            <a:ext cx="5041284" cy="1631216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ЖЭӨ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оңға ауытқуы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Соколова-Лайона</a:t>
            </a:r>
            <a:r>
              <a:rPr lang="ru-RU" sz="2000" dirty="0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индексі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:үлкен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aVF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V1-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з.R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V1 ≥7 мм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және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RV1 + S V5-6 ≥10,5 мм;</a:t>
            </a:r>
          </a:p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Терең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SІ,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aVL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V5–V6.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894F4E15-BF21-7051-873F-00D60547CB51}"/>
              </a:ext>
            </a:extLst>
          </p:cNvPr>
          <p:cNvSpPr/>
          <p:nvPr/>
        </p:nvSpPr>
        <p:spPr>
          <a:xfrm>
            <a:off x="5032873" y="6130008"/>
            <a:ext cx="68462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i="1" dirty="0"/>
              <a:t>Рисунок: </a:t>
            </a:r>
            <a:r>
              <a:rPr lang="ru-RU" altLang="ru-RU" sz="1000" dirty="0">
                <a:cs typeface="Times New Roman" panose="02020603050405020304" pitchFamily="18" charset="0"/>
              </a:rPr>
              <a:t>«Электрокардиограмма: анализ и </a:t>
            </a:r>
            <a:r>
              <a:rPr lang="ru-RU" altLang="ru-RU" sz="1000" dirty="0" smtClean="0">
                <a:cs typeface="Times New Roman" panose="02020603050405020304" pitchFamily="18" charset="0"/>
              </a:rPr>
              <a:t>интерпретация</a:t>
            </a:r>
            <a:r>
              <a:rPr lang="ru-RU" altLang="ru-RU" sz="1000" dirty="0">
                <a:cs typeface="Times New Roman" panose="02020603050405020304" pitchFamily="18" charset="0"/>
              </a:rPr>
              <a:t>» А.В. </a:t>
            </a:r>
            <a:r>
              <a:rPr lang="ru-RU" altLang="ru-RU" sz="1000" dirty="0" err="1">
                <a:cs typeface="Times New Roman" panose="02020603050405020304" pitchFamily="18" charset="0"/>
              </a:rPr>
              <a:t>Струтынский</a:t>
            </a:r>
            <a:r>
              <a:rPr lang="ru-RU" altLang="ru-RU" sz="1000" dirty="0">
                <a:cs typeface="Times New Roman" panose="02020603050405020304" pitchFamily="18" charset="0"/>
              </a:rPr>
              <a:t>, 2023 г.</a:t>
            </a:r>
          </a:p>
          <a:p>
            <a:pPr algn="r"/>
            <a:endParaRPr lang="ru-RU" sz="1000" i="1" dirty="0"/>
          </a:p>
          <a:p>
            <a:pPr algn="r"/>
            <a:r>
              <a:rPr lang="ru-RU" sz="1000" i="1" dirty="0"/>
              <a:t> 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CCF4C801-60DA-E5C9-50EB-21AA4CCBD1F0}"/>
              </a:ext>
            </a:extLst>
          </p:cNvPr>
          <p:cNvSpPr/>
          <p:nvPr/>
        </p:nvSpPr>
        <p:spPr>
          <a:xfrm rot="5153202" flipV="1">
            <a:off x="6867902" y="1451019"/>
            <a:ext cx="266868" cy="14493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5EE039B1-078A-D6FF-30CE-91FF3B57BFA3}"/>
              </a:ext>
            </a:extLst>
          </p:cNvPr>
          <p:cNvSpPr/>
          <p:nvPr/>
        </p:nvSpPr>
        <p:spPr>
          <a:xfrm rot="5153202" flipV="1">
            <a:off x="5011203" y="3810891"/>
            <a:ext cx="280533" cy="21763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="" xmlns:a16="http://schemas.microsoft.com/office/drawing/2014/main" id="{658CFC54-91A1-C312-7273-CA8775CF2919}"/>
              </a:ext>
            </a:extLst>
          </p:cNvPr>
          <p:cNvSpPr/>
          <p:nvPr/>
        </p:nvSpPr>
        <p:spPr>
          <a:xfrm rot="5153202" flipV="1">
            <a:off x="8498823" y="1356410"/>
            <a:ext cx="360135" cy="215285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="" xmlns:a16="http://schemas.microsoft.com/office/drawing/2014/main" id="{45EE563F-3769-840E-5A9C-782F0DC15B84}"/>
              </a:ext>
            </a:extLst>
          </p:cNvPr>
          <p:cNvSpPr/>
          <p:nvPr/>
        </p:nvSpPr>
        <p:spPr>
          <a:xfrm rot="5153202" flipV="1">
            <a:off x="3389398" y="2487514"/>
            <a:ext cx="496859" cy="22284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CC9DD3B7-81DE-9832-FFF2-6B5C99A488DC}"/>
              </a:ext>
            </a:extLst>
          </p:cNvPr>
          <p:cNvSpPr/>
          <p:nvPr/>
        </p:nvSpPr>
        <p:spPr>
          <a:xfrm rot="5153202" flipV="1">
            <a:off x="10384489" y="3023711"/>
            <a:ext cx="360135" cy="215285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FE762DD5-D618-D011-AAAF-9E8E84462D1E}"/>
              </a:ext>
            </a:extLst>
          </p:cNvPr>
          <p:cNvSpPr/>
          <p:nvPr/>
        </p:nvSpPr>
        <p:spPr>
          <a:xfrm rot="5153202" flipV="1">
            <a:off x="8666217" y="3010861"/>
            <a:ext cx="275555" cy="18639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2F850FE4-A353-B4C3-CA20-A925AB009CC0}"/>
              </a:ext>
            </a:extLst>
          </p:cNvPr>
          <p:cNvSpPr/>
          <p:nvPr/>
        </p:nvSpPr>
        <p:spPr>
          <a:xfrm rot="5153202" flipV="1">
            <a:off x="3546960" y="3951758"/>
            <a:ext cx="360135" cy="215285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370373FB-175B-7637-ADFF-886F8199A8CA}"/>
              </a:ext>
            </a:extLst>
          </p:cNvPr>
          <p:cNvSpPr/>
          <p:nvPr/>
        </p:nvSpPr>
        <p:spPr>
          <a:xfrm rot="5153202" flipV="1">
            <a:off x="3472318" y="1528576"/>
            <a:ext cx="318351" cy="162108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rgbClr val="E71224"/>
              </a:solidFill>
            </a:endParaRPr>
          </a:p>
        </p:txBody>
      </p:sp>
      <p:sp>
        <p:nvSpPr>
          <p:cNvPr id="36" name="Полилиния 19">
            <a:extLst>
              <a:ext uri="{FF2B5EF4-FFF2-40B4-BE49-F238E27FC236}">
                <a16:creationId xmlns="" xmlns:a16="http://schemas.microsoft.com/office/drawing/2014/main" id="{8A2D35CF-E125-4905-7C5A-B0EFD175FE9D}"/>
              </a:ext>
            </a:extLst>
          </p:cNvPr>
          <p:cNvSpPr/>
          <p:nvPr/>
        </p:nvSpPr>
        <p:spPr>
          <a:xfrm>
            <a:off x="3802879" y="5097383"/>
            <a:ext cx="2418749" cy="1514290"/>
          </a:xfrm>
          <a:custGeom>
            <a:avLst/>
            <a:gdLst>
              <a:gd name="connsiteX0" fmla="*/ 0 w 2218531"/>
              <a:gd name="connsiteY0" fmla="*/ 133112 h 1331118"/>
              <a:gd name="connsiteX1" fmla="*/ 133112 w 2218531"/>
              <a:gd name="connsiteY1" fmla="*/ 0 h 1331118"/>
              <a:gd name="connsiteX2" fmla="*/ 2085419 w 2218531"/>
              <a:gd name="connsiteY2" fmla="*/ 0 h 1331118"/>
              <a:gd name="connsiteX3" fmla="*/ 2218531 w 2218531"/>
              <a:gd name="connsiteY3" fmla="*/ 133112 h 1331118"/>
              <a:gd name="connsiteX4" fmla="*/ 2218531 w 2218531"/>
              <a:gd name="connsiteY4" fmla="*/ 1198006 h 1331118"/>
              <a:gd name="connsiteX5" fmla="*/ 2085419 w 2218531"/>
              <a:gd name="connsiteY5" fmla="*/ 1331118 h 1331118"/>
              <a:gd name="connsiteX6" fmla="*/ 133112 w 2218531"/>
              <a:gd name="connsiteY6" fmla="*/ 1331118 h 1331118"/>
              <a:gd name="connsiteX7" fmla="*/ 0 w 2218531"/>
              <a:gd name="connsiteY7" fmla="*/ 1198006 h 1331118"/>
              <a:gd name="connsiteX8" fmla="*/ 0 w 2218531"/>
              <a:gd name="connsiteY8" fmla="*/ 133112 h 1331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8531" h="1331118">
                <a:moveTo>
                  <a:pt x="0" y="133112"/>
                </a:moveTo>
                <a:cubicBezTo>
                  <a:pt x="0" y="59596"/>
                  <a:pt x="59596" y="0"/>
                  <a:pt x="133112" y="0"/>
                </a:cubicBezTo>
                <a:lnTo>
                  <a:pt x="2085419" y="0"/>
                </a:lnTo>
                <a:cubicBezTo>
                  <a:pt x="2158935" y="0"/>
                  <a:pt x="2218531" y="59596"/>
                  <a:pt x="2218531" y="133112"/>
                </a:cubicBezTo>
                <a:lnTo>
                  <a:pt x="2218531" y="1198006"/>
                </a:lnTo>
                <a:cubicBezTo>
                  <a:pt x="2218531" y="1271522"/>
                  <a:pt x="2158935" y="1331118"/>
                  <a:pt x="2085419" y="1331118"/>
                </a:cubicBezTo>
                <a:lnTo>
                  <a:pt x="133112" y="1331118"/>
                </a:lnTo>
                <a:cubicBezTo>
                  <a:pt x="59596" y="1331118"/>
                  <a:pt x="0" y="1271522"/>
                  <a:pt x="0" y="1198006"/>
                </a:cubicBezTo>
                <a:lnTo>
                  <a:pt x="0" y="13311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202817" tIns="202817" rIns="202817" bIns="202817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dirty="0" err="1" smtClean="0">
                <a:solidFill>
                  <a:schemeClr val="tx1"/>
                </a:solidFill>
              </a:rPr>
              <a:t>Оң қарыншаның дилатациясы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36D77DBC-7CEA-4995-9E8C-CA7A5A932BC5}"/>
              </a:ext>
            </a:extLst>
          </p:cNvPr>
          <p:cNvSpPr/>
          <p:nvPr/>
        </p:nvSpPr>
        <p:spPr>
          <a:xfrm>
            <a:off x="3166281" y="5905760"/>
            <a:ext cx="745488" cy="208438"/>
          </a:xfrm>
          <a:prstGeom prst="rect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300000" contourW="19050" prstMaterial="metal">
            <a:bevelT w="88900" h="203200"/>
            <a:bevelB w="165100" h="254000"/>
          </a:sp3d>
        </p:spPr>
        <p:style>
          <a:lnRef idx="0">
            <a:schemeClr val="accent4">
              <a:shade val="90000"/>
              <a:hueOff val="-237409"/>
              <a:satOff val="-3513"/>
              <a:lumOff val="16454"/>
              <a:alphaOff val="0"/>
            </a:schemeClr>
          </a:lnRef>
          <a:fillRef idx="1">
            <a:schemeClr val="accent4">
              <a:shade val="90000"/>
              <a:hueOff val="-237409"/>
              <a:satOff val="-3513"/>
              <a:lumOff val="16454"/>
              <a:alphaOff val="0"/>
            </a:schemeClr>
          </a:fillRef>
          <a:effectRef idx="0">
            <a:schemeClr val="accent4">
              <a:shade val="90000"/>
              <a:hueOff val="-237409"/>
              <a:satOff val="-3513"/>
              <a:lumOff val="16454"/>
              <a:alphaOff val="0"/>
            </a:schemeClr>
          </a:effectRef>
          <a:fontRef idx="minor"/>
        </p:style>
      </p:sp>
    </p:spTree>
    <p:extLst>
      <p:ext uri="{BB962C8B-B14F-4D97-AF65-F5344CB8AC3E}">
        <p14:creationId xmlns="" xmlns:p14="http://schemas.microsoft.com/office/powerpoint/2010/main" val="4648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1822</TotalTime>
  <Words>1438</Words>
  <Application>Microsoft Office PowerPoint</Application>
  <PresentationFormat>Произвольный</PresentationFormat>
  <Paragraphs>233</Paragraphs>
  <Slides>29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Гемодинамика</vt:lpstr>
      <vt:lpstr>Гемодинамика</vt:lpstr>
      <vt:lpstr>Рентген картинасы</vt:lpstr>
      <vt:lpstr>Гемодинамика  бұзылыстарының схемасы</vt:lpstr>
      <vt:lpstr>Гемодинамика</vt:lpstr>
      <vt:lpstr>Слайд 13</vt:lpstr>
      <vt:lpstr>Клиника</vt:lpstr>
      <vt:lpstr>Аускультация </vt:lpstr>
      <vt:lpstr>Лабораториялық зерттеу</vt:lpstr>
      <vt:lpstr>Эхокардиография</vt:lpstr>
      <vt:lpstr>Слайд 18</vt:lpstr>
      <vt:lpstr>Түстік допплер: солдан оңға қарай шунт анықталады. Апикальды 4 камералы позиция. </vt:lpstr>
      <vt:lpstr>Жүректің оң жақ камераларының дилатациясы. Апикальды 4 камералы позиция. </vt:lpstr>
      <vt:lpstr>Жүрекше аралық перденің ақауы. Субкостальды 4 камералы позиция. </vt:lpstr>
      <vt:lpstr>Түстік допплер: солдан оңға қарай шунт анықталады. Субкостальды 4 камералы позиция. </vt:lpstr>
      <vt:lpstr>  Оң жақ камералардың дилатациясы,оң қарыншаның гипокинезиясы. Апикальды 4 камералы позиция.</vt:lpstr>
      <vt:lpstr>Негізгі емдеу әдісі – хирургиялық коррекция Оптимальды жас - 5-12 жас.   </vt:lpstr>
      <vt:lpstr>Слайд 25</vt:lpstr>
      <vt:lpstr>Эндоваскулярлы әдістің артықшылықтары:</vt:lpstr>
      <vt:lpstr>Слайд 27</vt:lpstr>
      <vt:lpstr>Болжамы</vt:lpstr>
      <vt:lpstr>Пайдаланылған әдебиеттер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НАО «Медицинский университет Караганды»</dc:title>
  <dc:creator>User</dc:creator>
  <cp:lastModifiedBy>Zhanar</cp:lastModifiedBy>
  <cp:revision>87</cp:revision>
  <dcterms:created xsi:type="dcterms:W3CDTF">2020-03-19T09:52:19Z</dcterms:created>
  <dcterms:modified xsi:type="dcterms:W3CDTF">2024-12-03T17:30:58Z</dcterms:modified>
</cp:coreProperties>
</file>